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Georgia Italics" panose="02040502050405020303" pitchFamily="18" charset="0"/>
      <p:bold r:id="rId25"/>
      <p:italic r:id="rId26"/>
      <p:bold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Bold" panose="020B0606030504020204" pitchFamily="34" charset="0"/>
      <p:bold r:id="rId32"/>
      <p:italic r:id="rId33"/>
      <p:boldItalic r:id="rId34"/>
    </p:embeddedFont>
    <p:embeddedFont>
      <p:font typeface="Open Sans Bold Italics" panose="020B0606030504020204" pitchFamily="34" charset="0"/>
      <p:bold r:id="rId35"/>
      <p:italic r:id="rId36"/>
      <p:boldItalic r:id="rId37"/>
    </p:embeddedFont>
    <p:embeddedFont>
      <p:font typeface="Open Sans Italics" panose="020B0606030504020204" pitchFamily="34" charset="0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89" autoAdjust="0"/>
  </p:normalViewPr>
  <p:slideViewPr>
    <p:cSldViewPr>
      <p:cViewPr>
        <p:scale>
          <a:sx n="120" d="100"/>
          <a:sy n="120" d="100"/>
        </p:scale>
        <p:origin x="73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WOy8Iq7HR5o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06746" y="5497554"/>
            <a:ext cx="2832668" cy="800186"/>
            <a:chOff x="0" y="0"/>
            <a:chExt cx="3776891" cy="10669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76853" cy="1066927"/>
            </a:xfrm>
            <a:custGeom>
              <a:avLst/>
              <a:gdLst/>
              <a:ahLst/>
              <a:cxnLst/>
              <a:rect l="l" t="t" r="r" b="b"/>
              <a:pathLst>
                <a:path w="3776853" h="1066927">
                  <a:moveTo>
                    <a:pt x="0" y="0"/>
                  </a:moveTo>
                  <a:lnTo>
                    <a:pt x="3776853" y="0"/>
                  </a:lnTo>
                  <a:lnTo>
                    <a:pt x="3776853" y="1066927"/>
                  </a:lnTo>
                  <a:lnTo>
                    <a:pt x="0" y="1066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08924" y="2289000"/>
            <a:ext cx="2609526" cy="68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3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Lernen</a:t>
            </a:r>
            <a:r>
              <a:rPr lang="en-US" sz="23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Gestalten, </a:t>
            </a:r>
            <a:r>
              <a:rPr lang="en-US" sz="23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Wandeln</a:t>
            </a:r>
            <a:r>
              <a:rPr lang="en-US" sz="23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8771" y="1341653"/>
            <a:ext cx="168583" cy="92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 i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2038" y="3452670"/>
            <a:ext cx="3126762" cy="1186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1800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Ein </a:t>
            </a:r>
            <a:r>
              <a:rPr lang="en-US" sz="1800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Programm</a:t>
            </a:r>
            <a:r>
              <a:rPr lang="en-US" sz="1800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800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zum</a:t>
            </a:r>
            <a:r>
              <a:rPr lang="en-US" sz="1800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800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Kunststoffrecycling</a:t>
            </a:r>
            <a:r>
              <a:rPr lang="en-US" sz="1800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und </a:t>
            </a:r>
            <a:r>
              <a:rPr lang="en-US" sz="1800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zur</a:t>
            </a:r>
            <a:r>
              <a:rPr lang="en-US" sz="1800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800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Kreislaufwirtschaft</a:t>
            </a:r>
            <a:r>
              <a:rPr lang="en-US" sz="1800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für </a:t>
            </a:r>
            <a:r>
              <a:rPr lang="en-US" sz="1800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Schulen</a:t>
            </a:r>
            <a:endParaRPr lang="en-US" sz="1800" i="1" dirty="0">
              <a:solidFill>
                <a:srgbClr val="7A4B1D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262DC038-F172-4395-EEA7-02C3E80BF822}"/>
              </a:ext>
            </a:extLst>
          </p:cNvPr>
          <p:cNvSpPr>
            <a:spLocks noGrp="1"/>
          </p:cNvSpPr>
          <p:nvPr/>
        </p:nvSpPr>
        <p:spPr>
          <a:xfrm>
            <a:off x="250100" y="750758"/>
            <a:ext cx="4931500" cy="1360454"/>
          </a:xfrm>
          <a:prstGeom prst="rect">
            <a:avLst/>
          </a:prstGeom>
        </p:spPr>
        <p:txBody>
          <a:bodyPr>
            <a:noAutofit/>
          </a:bodyPr>
          <a:lstStyle>
            <a:lvl1pPr marL="342891" indent="-342891" algn="l" defTabSz="457189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32" indent="-285744" algn="l" defTabSz="457189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2971" indent="-228594" algn="l" defTabSz="457189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160" indent="-228594" algn="l" defTabSz="457189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349" indent="-228594" algn="l" defTabSz="457189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537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726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8914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103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lnSpc>
                <a:spcPts val="4880"/>
              </a:lnSpc>
              <a:spcBef>
                <a:spcPts val="0"/>
              </a:spcBef>
              <a:buNone/>
            </a:pPr>
            <a:r>
              <a:rPr sz="4800" b="1" dirty="0">
                <a:solidFill>
                  <a:srgbClr val="7A4B1D"/>
                </a:solidFill>
                <a:latin typeface="Open Sans"/>
                <a:ea typeface="Open Sans"/>
                <a:cs typeface="Open Sans"/>
              </a:rPr>
              <a:t>Plastic</a:t>
            </a:r>
            <a:br>
              <a:rPr dirty="0"/>
            </a:br>
            <a:r>
              <a:rPr sz="5400" i="1" dirty="0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to purpose</a:t>
            </a:r>
            <a:r>
              <a:rPr sz="4800" i="1" dirty="0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  <p:pic>
        <p:nvPicPr>
          <p:cNvPr id="13" name="Tijdelijke aanduiding voor afbeelding 11">
            <a:extLst>
              <a:ext uri="{FF2B5EF4-FFF2-40B4-BE49-F238E27FC236}">
                <a16:creationId xmlns:a16="http://schemas.microsoft.com/office/drawing/2014/main" id="{1757932D-6F46-1725-BA7E-8A758F58CE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287" r="19248"/>
          <a:stretch>
            <a:fillRect/>
          </a:stretch>
        </p:blipFill>
        <p:spPr>
          <a:xfrm>
            <a:off x="4065658" y="0"/>
            <a:ext cx="50783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572000" cy="6858000"/>
            <a:chOff x="0" y="0"/>
            <a:chExt cx="6096000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6000" cy="9144000"/>
            </a:xfrm>
            <a:custGeom>
              <a:avLst/>
              <a:gdLst/>
              <a:ahLst/>
              <a:cxnLst/>
              <a:rect l="l" t="t" r="r" b="b"/>
              <a:pathLst>
                <a:path w="6096000" h="9144000">
                  <a:moveTo>
                    <a:pt x="0" y="0"/>
                  </a:moveTo>
                  <a:lnTo>
                    <a:pt x="6096000" y="0"/>
                  </a:lnTo>
                  <a:lnTo>
                    <a:pt x="609600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80" b="-4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98828" y="1341345"/>
            <a:ext cx="1172623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Übersicht</a:t>
            </a:r>
            <a:endParaRPr lang="en-US" sz="1800" b="1" spc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98828" y="1828800"/>
            <a:ext cx="4191000" cy="4503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Grundlagen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Was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ist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Abfall vs.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Umweltverschmutzung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Die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Auswirkungen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verstehen.</a:t>
            </a:r>
          </a:p>
          <a:p>
            <a:pPr algn="l">
              <a:lnSpc>
                <a:spcPct val="150000"/>
              </a:lnSpc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Kehrseite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Folgen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für Umwelt und Gesundheit.</a:t>
            </a:r>
          </a:p>
          <a:p>
            <a:pPr algn="l">
              <a:lnSpc>
                <a:spcPct val="150000"/>
              </a:lnSpc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Auf den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Spuren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Kunststoffs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Wo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landet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letztendlich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großen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Vier: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Häufige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Kunststoffarten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erkennen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Innovation: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Die „Grüne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Kunststofffabrik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“.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Aufruf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zum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Handeln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Wie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ihr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etwas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bewirken</a:t>
            </a:r>
            <a:r>
              <a:rPr lang="en-US" sz="1404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könnt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Fazit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Saubere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Umwelt,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gesundes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Leben.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Reflexion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Abschließende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Bewertung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4748" y="456619"/>
            <a:ext cx="2902944" cy="85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Maßnahmen</a:t>
            </a:r>
            <a:endParaRPr lang="en-US" sz="2400" b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914"/>
              </a:lnSpc>
            </a:pP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gegen</a:t>
            </a:r>
            <a:r>
              <a:rPr lang="en-US" sz="2796" i="1" dirty="0">
                <a:solidFill>
                  <a:srgbClr val="000000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Plastikmüll</a:t>
            </a:r>
            <a:endParaRPr lang="en-US" sz="2796" i="1" dirty="0">
              <a:solidFill>
                <a:srgbClr val="7A4B1D"/>
              </a:solidFill>
              <a:latin typeface="Georgia Italics"/>
              <a:ea typeface="Georgia Italics"/>
              <a:cs typeface="Georgia Italics"/>
              <a:sym typeface="Georgia Itali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79960" y="2509942"/>
            <a:ext cx="4662268" cy="3221441"/>
            <a:chOff x="0" y="0"/>
            <a:chExt cx="6216358" cy="42952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16396" cy="4295267"/>
            </a:xfrm>
            <a:custGeom>
              <a:avLst/>
              <a:gdLst/>
              <a:ahLst/>
              <a:cxnLst/>
              <a:rect l="l" t="t" r="r" b="b"/>
              <a:pathLst>
                <a:path w="6216396" h="4295267">
                  <a:moveTo>
                    <a:pt x="0" y="0"/>
                  </a:moveTo>
                  <a:lnTo>
                    <a:pt x="6216396" y="0"/>
                  </a:lnTo>
                  <a:lnTo>
                    <a:pt x="6216396" y="4295267"/>
                  </a:lnTo>
                  <a:lnTo>
                    <a:pt x="0" y="429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69382" y="1283589"/>
            <a:ext cx="2643359" cy="36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Funktionale</a:t>
            </a:r>
            <a:r>
              <a:rPr lang="en-US" sz="200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Vorteile</a:t>
            </a:r>
            <a:endParaRPr lang="en-US" sz="2004" b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02326" y="4515220"/>
            <a:ext cx="2868768" cy="36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Mikroplastik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-Krise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5982" y="1738051"/>
            <a:ext cx="5035372" cy="255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Langlebigkeit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Für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jahrelange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Lebensdauer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konzipiert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Vielseitigkeit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Für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nahezu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jede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Branche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einsetzbar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Frische: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Hervorragende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Barriereeigenschaften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für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Lebensmittelsicherheit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Unverzichtbar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medizinischen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Bereich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Unverzichtbar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für Hygiene und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moderne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Gesundheitsversorgung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2326" y="5039809"/>
            <a:ext cx="5388874" cy="1069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55"/>
              </a:lnSpc>
              <a:buFont typeface="Arial" panose="020B0604020202020204" pitchFamily="34" charset="0"/>
              <a:buChar char="•"/>
            </a:pP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zerfällt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langlebige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Mikroplastikpartikel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285750" indent="-285750" algn="l">
              <a:lnSpc>
                <a:spcPts val="2855"/>
              </a:lnSpc>
              <a:buFont typeface="Arial" panose="020B0604020202020204" pitchFamily="34" charset="0"/>
              <a:buChar char="•"/>
            </a:pP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Diese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Partikel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kommen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mittlerweile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jedem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Ökosystem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vor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285750" indent="-285750" algn="l">
              <a:lnSpc>
                <a:spcPts val="2855"/>
              </a:lnSpc>
              <a:buFont typeface="Arial" panose="020B0604020202020204" pitchFamily="34" charset="0"/>
              <a:buChar char="•"/>
            </a:pP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MöglicheToxizität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für den Menschen und die Tiere.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AB0B826E-28C7-1A6C-2659-9E93183DC22F}"/>
              </a:ext>
            </a:extLst>
          </p:cNvPr>
          <p:cNvSpPr txBox="1">
            <a:spLocks/>
          </p:cNvSpPr>
          <p:nvPr/>
        </p:nvSpPr>
        <p:spPr>
          <a:xfrm>
            <a:off x="456490" y="537600"/>
            <a:ext cx="4931500" cy="47705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nl-NL" sz="26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Was </a:t>
            </a:r>
            <a:r>
              <a:rPr lang="nl-NL" sz="2600" b="1" dirty="0" err="1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ist</a:t>
            </a:r>
            <a:r>
              <a:rPr lang="nl-NL" sz="26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3000" i="1" dirty="0" err="1">
                <a:solidFill>
                  <a:srgbClr val="7A4B1D"/>
                </a:solidFill>
                <a:latin typeface="Georgia"/>
              </a:rPr>
              <a:t>Kunststoff</a:t>
            </a:r>
            <a:r>
              <a:rPr lang="nl-NL" sz="3000" i="1" dirty="0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2DDCB79B-2A19-400D-08B2-5F07826B1D85}"/>
              </a:ext>
            </a:extLst>
          </p:cNvPr>
          <p:cNvSpPr>
            <a:spLocks noGrp="1"/>
          </p:cNvSpPr>
          <p:nvPr/>
        </p:nvSpPr>
        <p:spPr>
          <a:xfrm>
            <a:off x="0" y="1811868"/>
            <a:ext cx="9144000" cy="5046132"/>
          </a:xfrm>
          <a:prstGeom prst="rect">
            <a:avLst/>
          </a:prstGeom>
          <a:solidFill>
            <a:srgbClr val="949B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grpSp>
        <p:nvGrpSpPr>
          <p:cNvPr id="5" name="Group 5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025163" y="2760688"/>
            <a:ext cx="2084413" cy="1156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0"/>
              </a:lnSpc>
            </a:pP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Persönliches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Glück: 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Wie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definierst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ein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“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gutes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Leben“?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25363" y="4493095"/>
            <a:ext cx="2737980" cy="1410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Natur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&amp; </a:t>
            </a: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Wohlbefinden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Inwieweit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trägt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ein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gesunder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Planet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zu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Deinem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Seelenfrieden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bei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9889" y="1991173"/>
            <a:ext cx="6582108" cy="363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Lasst</a:t>
            </a: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uns</a:t>
            </a: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gemeinsam</a:t>
            </a: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neue</a:t>
            </a: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Möglichkeiten</a:t>
            </a: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schaffen</a:t>
            </a:r>
            <a:endParaRPr lang="en-US" sz="2004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4A14C949-7C7B-1ECB-11FD-7446FBCA6461}"/>
              </a:ext>
            </a:extLst>
          </p:cNvPr>
          <p:cNvSpPr txBox="1">
            <a:spLocks/>
          </p:cNvSpPr>
          <p:nvPr/>
        </p:nvSpPr>
        <p:spPr>
          <a:xfrm>
            <a:off x="562291" y="770238"/>
            <a:ext cx="5753449" cy="477054"/>
          </a:xfrm>
          <a:prstGeom prst="rect">
            <a:avLst/>
          </a:prstGeom>
        </p:spPr>
        <p:txBody>
          <a:bodyPr wrap="square" lIns="0" tIns="0">
            <a:spAutoFit/>
          </a:bodyPr>
          <a:lstStyle>
            <a:lvl1pPr marL="0" indent="0" algn="l" defTabSz="457189" rtl="0" eaLnBrk="1" latinLnBrk="0" hangingPunct="1">
              <a:spcBef>
                <a:spcPct val="20000"/>
              </a:spcBef>
              <a:buFontTx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45718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Das </a:t>
            </a:r>
            <a:r>
              <a:rPr lang="nl-NL" sz="2400" dirty="0" err="1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Ökosystem</a:t>
            </a:r>
            <a:r>
              <a:rPr lang="nl-NL" sz="2400" dirty="0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b="0" i="1" dirty="0">
                <a:solidFill>
                  <a:srgbClr val="949B7F"/>
                </a:solidFill>
                <a:latin typeface="Georgia" panose="02040502050405020303" pitchFamily="18" charset="0"/>
                <a:ea typeface="Alice" pitchFamily="2" charset="0"/>
                <a:cs typeface="Aptos Serif" panose="020B0604020202020204" pitchFamily="34" charset="0"/>
              </a:rPr>
              <a:t>des </a:t>
            </a:r>
            <a:r>
              <a:rPr lang="nl-NL" b="0" i="1" dirty="0" err="1">
                <a:solidFill>
                  <a:srgbClr val="949B7F"/>
                </a:solidFill>
                <a:latin typeface="Georgia" panose="02040502050405020303" pitchFamily="18" charset="0"/>
                <a:ea typeface="Alice" pitchFamily="2" charset="0"/>
                <a:cs typeface="Aptos Serif" panose="020B0604020202020204" pitchFamily="34" charset="0"/>
              </a:rPr>
              <a:t>Glücks</a:t>
            </a:r>
            <a:endParaRPr lang="en-us" b="0" i="1" dirty="0">
              <a:solidFill>
                <a:srgbClr val="949B7F"/>
              </a:solidFill>
              <a:latin typeface="Georgia" panose="02040502050405020303" pitchFamily="18" charset="0"/>
              <a:ea typeface="Alice" pitchFamily="2" charset="0"/>
              <a:cs typeface="Aptos Serif" panose="020B0604020202020204" pitchFamily="34" charset="0"/>
            </a:endParaRPr>
          </a:p>
        </p:txBody>
      </p:sp>
      <p:pic>
        <p:nvPicPr>
          <p:cNvPr id="14" name="Afbeelding 8">
            <a:extLst>
              <a:ext uri="{FF2B5EF4-FFF2-40B4-BE49-F238E27FC236}">
                <a16:creationId xmlns:a16="http://schemas.microsoft.com/office/drawing/2014/main" id="{84210D10-C0A4-1F83-F2DD-FDEBE005F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62" y="2790529"/>
            <a:ext cx="4965700" cy="3606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EF27AD23-2C82-C002-53B0-A901679F3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531"/>
          <a:stretch/>
        </p:blipFill>
        <p:spPr>
          <a:xfrm>
            <a:off x="1" y="1952625"/>
            <a:ext cx="9144000" cy="490537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65988" y="2449068"/>
            <a:ext cx="4594860" cy="1519428"/>
            <a:chOff x="0" y="0"/>
            <a:chExt cx="6126480" cy="20259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26480" cy="2025904"/>
            </a:xfrm>
            <a:custGeom>
              <a:avLst/>
              <a:gdLst/>
              <a:ahLst/>
              <a:cxnLst/>
              <a:rect l="l" t="t" r="r" b="b"/>
              <a:pathLst>
                <a:path w="6126480" h="2025904">
                  <a:moveTo>
                    <a:pt x="0" y="0"/>
                  </a:moveTo>
                  <a:lnTo>
                    <a:pt x="6126480" y="0"/>
                  </a:lnTo>
                  <a:lnTo>
                    <a:pt x="6126480" y="2025904"/>
                  </a:lnTo>
                  <a:lnTo>
                    <a:pt x="0" y="2025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6" name="Freeform 6"/>
          <p:cNvSpPr/>
          <p:nvPr/>
        </p:nvSpPr>
        <p:spPr>
          <a:xfrm>
            <a:off x="709336" y="2468194"/>
            <a:ext cx="4509211" cy="1341806"/>
          </a:xfrm>
          <a:custGeom>
            <a:avLst/>
            <a:gdLst/>
            <a:ahLst/>
            <a:cxnLst/>
            <a:rect l="l" t="t" r="r" b="b"/>
            <a:pathLst>
              <a:path w="4509211" h="1434732">
                <a:moveTo>
                  <a:pt x="0" y="0"/>
                </a:moveTo>
                <a:lnTo>
                  <a:pt x="4509211" y="0"/>
                </a:lnTo>
                <a:lnTo>
                  <a:pt x="4509211" y="1434732"/>
                </a:lnTo>
                <a:lnTo>
                  <a:pt x="0" y="1434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7" name="Group 7"/>
          <p:cNvGrpSpPr/>
          <p:nvPr/>
        </p:nvGrpSpPr>
        <p:grpSpPr>
          <a:xfrm rot="-1723020">
            <a:off x="6828520" y="2790158"/>
            <a:ext cx="1896532" cy="1113453"/>
            <a:chOff x="0" y="0"/>
            <a:chExt cx="2528710" cy="1484605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2528697" cy="1484503"/>
            </a:xfrm>
            <a:custGeom>
              <a:avLst/>
              <a:gdLst/>
              <a:ahLst/>
              <a:cxnLst/>
              <a:rect l="l" t="t" r="r" b="b"/>
              <a:pathLst>
                <a:path w="2528697" h="1484503">
                  <a:moveTo>
                    <a:pt x="2528697" y="1393444"/>
                  </a:moveTo>
                  <a:lnTo>
                    <a:pt x="51181" y="1484503"/>
                  </a:lnTo>
                  <a:lnTo>
                    <a:pt x="48768" y="1418971"/>
                  </a:lnTo>
                  <a:lnTo>
                    <a:pt x="0" y="90932"/>
                  </a:lnTo>
                  <a:lnTo>
                    <a:pt x="568579" y="70104"/>
                  </a:lnTo>
                  <a:lnTo>
                    <a:pt x="1238758" y="45466"/>
                  </a:lnTo>
                  <a:lnTo>
                    <a:pt x="2477516" y="0"/>
                  </a:lnTo>
                  <a:lnTo>
                    <a:pt x="2479548" y="54229"/>
                  </a:lnTo>
                  <a:lnTo>
                    <a:pt x="2528697" y="1393444"/>
                  </a:lnTo>
                  <a:close/>
                </a:path>
              </a:pathLst>
            </a:custGeom>
            <a:blipFill>
              <a:blip r:embed="rId5"/>
              <a:stretch>
                <a:fillRect r="-1" b="-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53462" y="2664771"/>
            <a:ext cx="3911708" cy="92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4" b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Der Durchschnittsbürger wirft jedes Jahr 22 Kilogramm Kunststoffverpackungen</a:t>
            </a:r>
            <a:r>
              <a:rPr lang="en-US" sz="20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weg</a:t>
            </a: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AFCD9E42-E85B-2CA0-4FD9-8BB531BD164F}"/>
              </a:ext>
            </a:extLst>
          </p:cNvPr>
          <p:cNvSpPr txBox="1">
            <a:spLocks/>
          </p:cNvSpPr>
          <p:nvPr/>
        </p:nvSpPr>
        <p:spPr>
          <a:xfrm>
            <a:off x="709329" y="648616"/>
            <a:ext cx="4931500" cy="47705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nl-NL" sz="26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Was </a:t>
            </a:r>
            <a:r>
              <a:rPr lang="nl-NL" sz="2600" b="1" dirty="0" err="1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ist</a:t>
            </a:r>
            <a:r>
              <a:rPr lang="nl-NL" sz="26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sz="3000" i="1" dirty="0" err="1">
                <a:solidFill>
                  <a:srgbClr val="7A4B1D"/>
                </a:solidFill>
                <a:latin typeface="Georgia"/>
              </a:rPr>
              <a:t>Plastikmüll</a:t>
            </a:r>
            <a:r>
              <a:rPr lang="nl-NL" sz="3000" i="1" dirty="0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447800"/>
            <a:ext cx="9144000" cy="5410200"/>
            <a:chOff x="0" y="0"/>
            <a:chExt cx="12192000" cy="721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7213600"/>
            </a:xfrm>
            <a:custGeom>
              <a:avLst/>
              <a:gdLst/>
              <a:ahLst/>
              <a:cxnLst/>
              <a:rect l="l" t="t" r="r" b="b"/>
              <a:pathLst>
                <a:path w="12192000" h="7213600">
                  <a:moveTo>
                    <a:pt x="0" y="0"/>
                  </a:moveTo>
                  <a:lnTo>
                    <a:pt x="12192000" y="0"/>
                  </a:lnTo>
                  <a:lnTo>
                    <a:pt x="12192000" y="7213600"/>
                  </a:lnTo>
                  <a:lnTo>
                    <a:pt x="0" y="721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" r="-449" b="-760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467298"/>
            <a:ext cx="9144000" cy="5390638"/>
          </a:xfrm>
          <a:custGeom>
            <a:avLst/>
            <a:gdLst/>
            <a:ahLst/>
            <a:cxnLst/>
            <a:rect l="l" t="t" r="r" b="b"/>
            <a:pathLst>
              <a:path w="9144000" h="5390642">
                <a:moveTo>
                  <a:pt x="0" y="5390642"/>
                </a:moveTo>
                <a:lnTo>
                  <a:pt x="9144000" y="539064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49B7F"/>
          </a:solid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6310694" y="1467726"/>
            <a:ext cx="2833306" cy="3940426"/>
            <a:chOff x="0" y="0"/>
            <a:chExt cx="3777742" cy="52539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77742" cy="5253863"/>
            </a:xfrm>
            <a:custGeom>
              <a:avLst/>
              <a:gdLst/>
              <a:ahLst/>
              <a:cxnLst/>
              <a:rect l="l" t="t" r="r" b="b"/>
              <a:pathLst>
                <a:path w="3777742" h="5253863">
                  <a:moveTo>
                    <a:pt x="0" y="0"/>
                  </a:moveTo>
                  <a:lnTo>
                    <a:pt x="3777742" y="0"/>
                  </a:lnTo>
                  <a:lnTo>
                    <a:pt x="3777742" y="5253863"/>
                  </a:lnTo>
                  <a:lnTo>
                    <a:pt x="0" y="5253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4056" y="1792318"/>
            <a:ext cx="5760053" cy="4721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98"/>
              </a:lnSpc>
            </a:pP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Der deutsche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Kunststoff-Fußabdruck</a:t>
            </a:r>
            <a:endParaRPr lang="en-US" sz="2004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398"/>
              </a:lnSpc>
            </a:pPr>
            <a:endParaRPr lang="en-US" sz="2004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/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Jedes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Jahr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werden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40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Millionen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Tonnen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Plastik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weggeworfen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 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Das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sind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40.000.000.000 kg.</a:t>
            </a:r>
          </a:p>
          <a:p>
            <a:pPr algn="l"/>
            <a:endParaRPr lang="en-US" sz="1404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 Bold"/>
            </a:endParaRPr>
          </a:p>
          <a:p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Die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Realität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des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Recyclings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: 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Nur 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5% bis 9%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werden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gesammelt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und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recycelt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endParaRPr lang="en-US" sz="1404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Der Rest: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Über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90%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landen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auf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Deponien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werden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verbrannt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oder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werden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zu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Umweltmüll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endParaRPr lang="en-US" sz="1404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Auswirkungen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auf den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Einzelnen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: 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Der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durchschnittliche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Amerikaner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verbraucht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pro Jahr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etwa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150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Kilogramm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Kunststoff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endParaRPr lang="en-US" sz="1404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Das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ist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knapp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das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Fünffache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des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weltweiten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Durchschnitts</a:t>
            </a:r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: 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Der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durchschnittliche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Deutsche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verbraucht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etwa150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Kilogramm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Kunststoff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pro Jahr. Das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ist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fast das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Fünffache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des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weltweiten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Durchschnitts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</a:t>
            </a:r>
          </a:p>
          <a:p>
            <a:endParaRPr lang="en-US" sz="1404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r>
              <a:rPr lang="en-US" sz="1404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Zum </a:t>
            </a:r>
            <a:r>
              <a:rPr lang="en-US" sz="1404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Nachdenken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: Wie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viel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Plastik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verbrauchst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du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deiner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Meinung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nach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an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einem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404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einzigen</a:t>
            </a:r>
            <a:r>
              <a:rPr lang="en-US" sz="1404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Tag?</a:t>
            </a:r>
          </a:p>
        </p:txBody>
      </p:sp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627262FC-9BE0-D389-D240-87325AE4C1B1}"/>
              </a:ext>
            </a:extLst>
          </p:cNvPr>
          <p:cNvSpPr txBox="1">
            <a:spLocks/>
          </p:cNvSpPr>
          <p:nvPr/>
        </p:nvSpPr>
        <p:spPr>
          <a:xfrm>
            <a:off x="339000" y="617838"/>
            <a:ext cx="4998635" cy="507831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nl-NL" b="1" dirty="0" err="1">
                <a:solidFill>
                  <a:srgbClr val="949B7F"/>
                </a:solidFill>
              </a:rPr>
              <a:t>Wusstest</a:t>
            </a:r>
            <a:r>
              <a:rPr lang="nl-NL" b="1" dirty="0">
                <a:solidFill>
                  <a:srgbClr val="949B7F"/>
                </a:solidFill>
              </a:rPr>
              <a:t> du </a:t>
            </a:r>
            <a:r>
              <a:rPr lang="nl-NL" sz="3000" i="1" dirty="0" err="1">
                <a:solidFill>
                  <a:srgbClr val="949B7F"/>
                </a:solidFill>
                <a:latin typeface="Georgia" panose="02040502050405020303" pitchFamily="18" charset="0"/>
              </a:rPr>
              <a:t>schon</a:t>
            </a:r>
            <a:r>
              <a:rPr lang="nl-NL" b="1" dirty="0">
                <a:solidFill>
                  <a:srgbClr val="949B7F"/>
                </a:solidFill>
              </a:rPr>
              <a:t>, </a:t>
            </a:r>
            <a:r>
              <a:rPr lang="nl-NL" b="1" dirty="0" err="1">
                <a:solidFill>
                  <a:srgbClr val="949B7F"/>
                </a:solidFill>
              </a:rPr>
              <a:t>dass</a:t>
            </a:r>
            <a:r>
              <a:rPr lang="nl-NL" b="1" dirty="0">
                <a:solidFill>
                  <a:srgbClr val="949B7F"/>
                </a:solidFill>
              </a:rPr>
              <a:t> 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5">
            <a:extLst>
              <a:ext uri="{FF2B5EF4-FFF2-40B4-BE49-F238E27FC236}">
                <a16:creationId xmlns:a16="http://schemas.microsoft.com/office/drawing/2014/main" id="{B82D617A-5453-E1ED-E98D-C954DD965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39" t="2128" r="13850" b="20307"/>
          <a:stretch/>
        </p:blipFill>
        <p:spPr>
          <a:xfrm>
            <a:off x="0" y="1952624"/>
            <a:ext cx="5892106" cy="4905375"/>
          </a:xfrm>
          <a:prstGeom prst="rect">
            <a:avLst/>
          </a:prstGeom>
        </p:spPr>
      </p:pic>
      <p:pic>
        <p:nvPicPr>
          <p:cNvPr id="22" name="Afbeelding 7">
            <a:extLst>
              <a:ext uri="{FF2B5EF4-FFF2-40B4-BE49-F238E27FC236}">
                <a16:creationId xmlns:a16="http://schemas.microsoft.com/office/drawing/2014/main" id="{84466F8E-5CD2-2278-3DD8-01237D1F52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0" t="8523" r="856" b="72"/>
          <a:stretch/>
        </p:blipFill>
        <p:spPr>
          <a:xfrm>
            <a:off x="5651500" y="1952626"/>
            <a:ext cx="3492500" cy="490537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76656" y="2450592"/>
            <a:ext cx="4625340" cy="969264"/>
            <a:chOff x="0" y="0"/>
            <a:chExt cx="6167120" cy="12923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67120" cy="1292352"/>
            </a:xfrm>
            <a:custGeom>
              <a:avLst/>
              <a:gdLst/>
              <a:ahLst/>
              <a:cxnLst/>
              <a:rect l="l" t="t" r="r" b="b"/>
              <a:pathLst>
                <a:path w="6167120" h="1292352">
                  <a:moveTo>
                    <a:pt x="0" y="0"/>
                  </a:moveTo>
                  <a:lnTo>
                    <a:pt x="6167120" y="0"/>
                  </a:lnTo>
                  <a:lnTo>
                    <a:pt x="6167120" y="1292352"/>
                  </a:lnTo>
                  <a:lnTo>
                    <a:pt x="0" y="1292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6" name="Freeform 6"/>
          <p:cNvSpPr/>
          <p:nvPr/>
        </p:nvSpPr>
        <p:spPr>
          <a:xfrm>
            <a:off x="719138" y="2469604"/>
            <a:ext cx="4539510" cy="884606"/>
          </a:xfrm>
          <a:custGeom>
            <a:avLst/>
            <a:gdLst/>
            <a:ahLst/>
            <a:cxnLst/>
            <a:rect l="l" t="t" r="r" b="b"/>
            <a:pathLst>
              <a:path w="4539510" h="884606">
                <a:moveTo>
                  <a:pt x="0" y="0"/>
                </a:moveTo>
                <a:lnTo>
                  <a:pt x="4539510" y="0"/>
                </a:lnTo>
                <a:lnTo>
                  <a:pt x="4539510" y="884606"/>
                </a:lnTo>
                <a:lnTo>
                  <a:pt x="0" y="884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7" name="Group 7"/>
          <p:cNvGrpSpPr/>
          <p:nvPr/>
        </p:nvGrpSpPr>
        <p:grpSpPr>
          <a:xfrm>
            <a:off x="8066999" y="5463883"/>
            <a:ext cx="799509" cy="880253"/>
            <a:chOff x="0" y="0"/>
            <a:chExt cx="799503" cy="880250"/>
          </a:xfrm>
        </p:grpSpPr>
        <p:sp>
          <p:nvSpPr>
            <p:cNvPr id="8" name="Freeform 8"/>
            <p:cNvSpPr/>
            <p:nvPr/>
          </p:nvSpPr>
          <p:spPr>
            <a:xfrm>
              <a:off x="378840" y="455166"/>
              <a:ext cx="169418" cy="169417"/>
            </a:xfrm>
            <a:custGeom>
              <a:avLst/>
              <a:gdLst/>
              <a:ahLst/>
              <a:cxnLst/>
              <a:rect l="l" t="t" r="r" b="b"/>
              <a:pathLst>
                <a:path w="169418" h="169417">
                  <a:moveTo>
                    <a:pt x="84709" y="18796"/>
                  </a:moveTo>
                  <a:cubicBezTo>
                    <a:pt x="121158" y="18796"/>
                    <a:pt x="150622" y="48260"/>
                    <a:pt x="150622" y="84709"/>
                  </a:cubicBezTo>
                  <a:cubicBezTo>
                    <a:pt x="150622" y="121158"/>
                    <a:pt x="121158" y="150622"/>
                    <a:pt x="84709" y="150622"/>
                  </a:cubicBezTo>
                  <a:cubicBezTo>
                    <a:pt x="48260" y="150622"/>
                    <a:pt x="18796" y="121158"/>
                    <a:pt x="18796" y="84709"/>
                  </a:cubicBezTo>
                  <a:cubicBezTo>
                    <a:pt x="18796" y="48260"/>
                    <a:pt x="48260" y="18923"/>
                    <a:pt x="84709" y="18796"/>
                  </a:cubicBezTo>
                  <a:moveTo>
                    <a:pt x="84709" y="0"/>
                  </a:moveTo>
                  <a:cubicBezTo>
                    <a:pt x="37973" y="0"/>
                    <a:pt x="0" y="37973"/>
                    <a:pt x="0" y="84709"/>
                  </a:cubicBezTo>
                  <a:cubicBezTo>
                    <a:pt x="0" y="131445"/>
                    <a:pt x="37973" y="169418"/>
                    <a:pt x="84709" y="169418"/>
                  </a:cubicBezTo>
                  <a:cubicBezTo>
                    <a:pt x="131445" y="169418"/>
                    <a:pt x="169418" y="131445"/>
                    <a:pt x="169418" y="84709"/>
                  </a:cubicBezTo>
                  <a:cubicBezTo>
                    <a:pt x="169418" y="37973"/>
                    <a:pt x="131445" y="0"/>
                    <a:pt x="84709" y="0"/>
                  </a:cubicBezTo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Freeform 9"/>
            <p:cNvSpPr/>
            <p:nvPr/>
          </p:nvSpPr>
          <p:spPr>
            <a:xfrm>
              <a:off x="294004" y="647062"/>
              <a:ext cx="339230" cy="169671"/>
            </a:xfrm>
            <a:custGeom>
              <a:avLst/>
              <a:gdLst/>
              <a:ahLst/>
              <a:cxnLst/>
              <a:rect l="l" t="t" r="r" b="b"/>
              <a:pathLst>
                <a:path w="339230" h="169671">
                  <a:moveTo>
                    <a:pt x="339217" y="169672"/>
                  </a:moveTo>
                  <a:lnTo>
                    <a:pt x="320421" y="169672"/>
                  </a:lnTo>
                  <a:lnTo>
                    <a:pt x="320421" y="89535"/>
                  </a:lnTo>
                  <a:cubicBezTo>
                    <a:pt x="320802" y="79883"/>
                    <a:pt x="316230" y="70739"/>
                    <a:pt x="308356" y="65151"/>
                  </a:cubicBezTo>
                  <a:cubicBezTo>
                    <a:pt x="286258" y="47879"/>
                    <a:pt x="260731" y="35560"/>
                    <a:pt x="233426" y="29210"/>
                  </a:cubicBezTo>
                  <a:cubicBezTo>
                    <a:pt x="212598" y="22987"/>
                    <a:pt x="191135" y="19431"/>
                    <a:pt x="169418" y="18796"/>
                  </a:cubicBezTo>
                  <a:cubicBezTo>
                    <a:pt x="148082" y="18923"/>
                    <a:pt x="127000" y="22352"/>
                    <a:pt x="106807" y="28956"/>
                  </a:cubicBezTo>
                  <a:cubicBezTo>
                    <a:pt x="79629" y="36322"/>
                    <a:pt x="53975" y="48641"/>
                    <a:pt x="30988" y="65024"/>
                  </a:cubicBezTo>
                  <a:cubicBezTo>
                    <a:pt x="23368" y="70866"/>
                    <a:pt x="18923" y="79883"/>
                    <a:pt x="18923" y="89535"/>
                  </a:cubicBezTo>
                  <a:lnTo>
                    <a:pt x="18923" y="169672"/>
                  </a:lnTo>
                  <a:lnTo>
                    <a:pt x="0" y="169672"/>
                  </a:lnTo>
                  <a:lnTo>
                    <a:pt x="0" y="89535"/>
                  </a:lnTo>
                  <a:cubicBezTo>
                    <a:pt x="127" y="74041"/>
                    <a:pt x="7366" y="59436"/>
                    <a:pt x="19812" y="50038"/>
                  </a:cubicBezTo>
                  <a:cubicBezTo>
                    <a:pt x="44450" y="32258"/>
                    <a:pt x="72009" y="19050"/>
                    <a:pt x="101346" y="11049"/>
                  </a:cubicBezTo>
                  <a:cubicBezTo>
                    <a:pt x="123317" y="3810"/>
                    <a:pt x="146431" y="127"/>
                    <a:pt x="169545" y="0"/>
                  </a:cubicBezTo>
                  <a:cubicBezTo>
                    <a:pt x="192786" y="635"/>
                    <a:pt x="215900" y="4445"/>
                    <a:pt x="238125" y="11049"/>
                  </a:cubicBezTo>
                  <a:cubicBezTo>
                    <a:pt x="267716" y="18034"/>
                    <a:pt x="295529" y="31242"/>
                    <a:pt x="319532" y="50038"/>
                  </a:cubicBezTo>
                  <a:cubicBezTo>
                    <a:pt x="332232" y="59182"/>
                    <a:pt x="339598" y="74041"/>
                    <a:pt x="339217" y="89789"/>
                  </a:cubicBez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8463" y="323214"/>
              <a:ext cx="169418" cy="169417"/>
            </a:xfrm>
            <a:custGeom>
              <a:avLst/>
              <a:gdLst/>
              <a:ahLst/>
              <a:cxnLst/>
              <a:rect l="l" t="t" r="r" b="b"/>
              <a:pathLst>
                <a:path w="169418" h="169417">
                  <a:moveTo>
                    <a:pt x="84709" y="18796"/>
                  </a:moveTo>
                  <a:cubicBezTo>
                    <a:pt x="121157" y="18796"/>
                    <a:pt x="150621" y="48260"/>
                    <a:pt x="150621" y="84708"/>
                  </a:cubicBezTo>
                  <a:cubicBezTo>
                    <a:pt x="150621" y="121157"/>
                    <a:pt x="121157" y="150621"/>
                    <a:pt x="84709" y="150621"/>
                  </a:cubicBezTo>
                  <a:cubicBezTo>
                    <a:pt x="48260" y="150621"/>
                    <a:pt x="18796" y="121157"/>
                    <a:pt x="18796" y="84708"/>
                  </a:cubicBezTo>
                  <a:cubicBezTo>
                    <a:pt x="18796" y="48260"/>
                    <a:pt x="48260" y="18923"/>
                    <a:pt x="84709" y="18796"/>
                  </a:cubicBezTo>
                  <a:moveTo>
                    <a:pt x="84709" y="0"/>
                  </a:moveTo>
                  <a:cubicBezTo>
                    <a:pt x="37973" y="0"/>
                    <a:pt x="0" y="37973"/>
                    <a:pt x="0" y="84708"/>
                  </a:cubicBezTo>
                  <a:cubicBezTo>
                    <a:pt x="0" y="131444"/>
                    <a:pt x="37973" y="169417"/>
                    <a:pt x="84709" y="169417"/>
                  </a:cubicBezTo>
                  <a:cubicBezTo>
                    <a:pt x="131444" y="169417"/>
                    <a:pt x="169417" y="131444"/>
                    <a:pt x="169417" y="84708"/>
                  </a:cubicBezTo>
                  <a:cubicBezTo>
                    <a:pt x="169417" y="37973"/>
                    <a:pt x="131444" y="0"/>
                    <a:pt x="84709" y="0"/>
                  </a:cubicBezTo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500" y="515110"/>
              <a:ext cx="303402" cy="169671"/>
            </a:xfrm>
            <a:custGeom>
              <a:avLst/>
              <a:gdLst/>
              <a:ahLst/>
              <a:cxnLst/>
              <a:rect l="l" t="t" r="r" b="b"/>
              <a:pathLst>
                <a:path w="303402" h="169671">
                  <a:moveTo>
                    <a:pt x="297052" y="34671"/>
                  </a:moveTo>
                  <a:cubicBezTo>
                    <a:pt x="278764" y="23749"/>
                    <a:pt x="258952" y="15875"/>
                    <a:pt x="238251" y="11049"/>
                  </a:cubicBezTo>
                  <a:cubicBezTo>
                    <a:pt x="216026" y="4318"/>
                    <a:pt x="192912" y="635"/>
                    <a:pt x="169672" y="0"/>
                  </a:cubicBezTo>
                  <a:cubicBezTo>
                    <a:pt x="146431" y="0"/>
                    <a:pt x="123444" y="3810"/>
                    <a:pt x="101346" y="11049"/>
                  </a:cubicBezTo>
                  <a:cubicBezTo>
                    <a:pt x="72009" y="19050"/>
                    <a:pt x="44450" y="32258"/>
                    <a:pt x="19812" y="50038"/>
                  </a:cubicBezTo>
                  <a:cubicBezTo>
                    <a:pt x="7493" y="59436"/>
                    <a:pt x="127" y="74041"/>
                    <a:pt x="0" y="89535"/>
                  </a:cubicBezTo>
                  <a:lnTo>
                    <a:pt x="0" y="169671"/>
                  </a:lnTo>
                  <a:lnTo>
                    <a:pt x="18796" y="169671"/>
                  </a:lnTo>
                  <a:lnTo>
                    <a:pt x="18796" y="89535"/>
                  </a:lnTo>
                  <a:cubicBezTo>
                    <a:pt x="18796" y="79883"/>
                    <a:pt x="23368" y="70866"/>
                    <a:pt x="30861" y="65024"/>
                  </a:cubicBezTo>
                  <a:cubicBezTo>
                    <a:pt x="53721" y="48514"/>
                    <a:pt x="79375" y="36322"/>
                    <a:pt x="106680" y="28956"/>
                  </a:cubicBezTo>
                  <a:cubicBezTo>
                    <a:pt x="126873" y="22225"/>
                    <a:pt x="148082" y="18796"/>
                    <a:pt x="169418" y="18796"/>
                  </a:cubicBezTo>
                  <a:cubicBezTo>
                    <a:pt x="191134" y="19431"/>
                    <a:pt x="212597" y="22987"/>
                    <a:pt x="233425" y="29210"/>
                  </a:cubicBezTo>
                  <a:cubicBezTo>
                    <a:pt x="258698" y="35052"/>
                    <a:pt x="282447" y="46101"/>
                    <a:pt x="303402" y="61341"/>
                  </a:cubicBezTo>
                  <a:cubicBezTo>
                    <a:pt x="300100" y="52832"/>
                    <a:pt x="298068" y="43815"/>
                    <a:pt x="297052" y="34671"/>
                  </a:cubicBezTo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41243" y="63500"/>
              <a:ext cx="394721" cy="361949"/>
            </a:xfrm>
            <a:custGeom>
              <a:avLst/>
              <a:gdLst/>
              <a:ahLst/>
              <a:cxnLst/>
              <a:rect l="l" t="t" r="r" b="b"/>
              <a:pathLst>
                <a:path w="394721" h="361949">
                  <a:moveTo>
                    <a:pt x="374909" y="18796"/>
                  </a:moveTo>
                  <a:cubicBezTo>
                    <a:pt x="375417" y="18796"/>
                    <a:pt x="375925" y="19304"/>
                    <a:pt x="375925" y="19812"/>
                  </a:cubicBezTo>
                  <a:lnTo>
                    <a:pt x="375925" y="262635"/>
                  </a:lnTo>
                  <a:cubicBezTo>
                    <a:pt x="375925" y="263143"/>
                    <a:pt x="375544" y="263524"/>
                    <a:pt x="375036" y="263651"/>
                  </a:cubicBezTo>
                  <a:lnTo>
                    <a:pt x="146182" y="263651"/>
                  </a:lnTo>
                  <a:lnTo>
                    <a:pt x="140594" y="269239"/>
                  </a:lnTo>
                  <a:lnTo>
                    <a:pt x="94874" y="315848"/>
                  </a:lnTo>
                  <a:lnTo>
                    <a:pt x="94874" y="263651"/>
                  </a:lnTo>
                  <a:lnTo>
                    <a:pt x="19690" y="263651"/>
                  </a:lnTo>
                  <a:cubicBezTo>
                    <a:pt x="19309" y="263651"/>
                    <a:pt x="18801" y="263143"/>
                    <a:pt x="18801" y="262381"/>
                  </a:cubicBezTo>
                  <a:lnTo>
                    <a:pt x="18801" y="19812"/>
                  </a:lnTo>
                  <a:cubicBezTo>
                    <a:pt x="18801" y="19304"/>
                    <a:pt x="19055" y="18923"/>
                    <a:pt x="19563" y="18923"/>
                  </a:cubicBezTo>
                  <a:lnTo>
                    <a:pt x="374909" y="18923"/>
                  </a:lnTo>
                  <a:moveTo>
                    <a:pt x="375036" y="0"/>
                  </a:moveTo>
                  <a:lnTo>
                    <a:pt x="19563" y="0"/>
                  </a:lnTo>
                  <a:cubicBezTo>
                    <a:pt x="8641" y="127"/>
                    <a:pt x="-122" y="9017"/>
                    <a:pt x="5" y="19812"/>
                  </a:cubicBezTo>
                  <a:lnTo>
                    <a:pt x="5" y="262254"/>
                  </a:lnTo>
                  <a:cubicBezTo>
                    <a:pt x="-249" y="273176"/>
                    <a:pt x="8514" y="282193"/>
                    <a:pt x="19436" y="282447"/>
                  </a:cubicBezTo>
                  <a:lnTo>
                    <a:pt x="76078" y="282447"/>
                  </a:lnTo>
                  <a:lnTo>
                    <a:pt x="76078" y="361948"/>
                  </a:lnTo>
                  <a:lnTo>
                    <a:pt x="154056" y="282447"/>
                  </a:lnTo>
                  <a:lnTo>
                    <a:pt x="375036" y="282447"/>
                  </a:lnTo>
                  <a:cubicBezTo>
                    <a:pt x="385958" y="282320"/>
                    <a:pt x="394721" y="273430"/>
                    <a:pt x="394721" y="262635"/>
                  </a:cubicBezTo>
                  <a:lnTo>
                    <a:pt x="394721" y="19812"/>
                  </a:lnTo>
                  <a:cubicBezTo>
                    <a:pt x="394721" y="8890"/>
                    <a:pt x="385958" y="0"/>
                    <a:pt x="375036" y="0"/>
                  </a:cubicBezTo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78009" y="109378"/>
              <a:ext cx="117911" cy="141827"/>
            </a:xfrm>
            <a:custGeom>
              <a:avLst/>
              <a:gdLst/>
              <a:ahLst/>
              <a:cxnLst/>
              <a:rect l="l" t="t" r="r" b="b"/>
              <a:pathLst>
                <a:path w="117911" h="141827">
                  <a:moveTo>
                    <a:pt x="59708" y="96"/>
                  </a:moveTo>
                  <a:lnTo>
                    <a:pt x="58819" y="96"/>
                  </a:lnTo>
                  <a:cubicBezTo>
                    <a:pt x="56660" y="-31"/>
                    <a:pt x="54374" y="-31"/>
                    <a:pt x="52215" y="96"/>
                  </a:cubicBezTo>
                  <a:cubicBezTo>
                    <a:pt x="22370" y="1874"/>
                    <a:pt x="-744" y="27019"/>
                    <a:pt x="18" y="56864"/>
                  </a:cubicBezTo>
                  <a:lnTo>
                    <a:pt x="18" y="58007"/>
                  </a:lnTo>
                  <a:lnTo>
                    <a:pt x="18941" y="58007"/>
                  </a:lnTo>
                  <a:lnTo>
                    <a:pt x="18941" y="56864"/>
                  </a:lnTo>
                  <a:cubicBezTo>
                    <a:pt x="18941" y="55467"/>
                    <a:pt x="18941" y="54070"/>
                    <a:pt x="19068" y="52546"/>
                  </a:cubicBezTo>
                  <a:cubicBezTo>
                    <a:pt x="20719" y="33496"/>
                    <a:pt x="36721" y="19018"/>
                    <a:pt x="55771" y="19018"/>
                  </a:cubicBezTo>
                  <a:cubicBezTo>
                    <a:pt x="56787" y="19018"/>
                    <a:pt x="57803" y="19018"/>
                    <a:pt x="58819" y="19145"/>
                  </a:cubicBezTo>
                  <a:lnTo>
                    <a:pt x="60343" y="19145"/>
                  </a:lnTo>
                  <a:cubicBezTo>
                    <a:pt x="82060" y="19526"/>
                    <a:pt x="99332" y="37306"/>
                    <a:pt x="98951" y="59023"/>
                  </a:cubicBezTo>
                  <a:cubicBezTo>
                    <a:pt x="98951" y="80740"/>
                    <a:pt x="82822" y="95472"/>
                    <a:pt x="58946" y="95472"/>
                  </a:cubicBezTo>
                  <a:lnTo>
                    <a:pt x="49548" y="95472"/>
                  </a:lnTo>
                  <a:lnTo>
                    <a:pt x="49548" y="141827"/>
                  </a:lnTo>
                  <a:lnTo>
                    <a:pt x="68471" y="141827"/>
                  </a:lnTo>
                  <a:lnTo>
                    <a:pt x="68471" y="113887"/>
                  </a:lnTo>
                  <a:lnTo>
                    <a:pt x="71392" y="113506"/>
                  </a:lnTo>
                  <a:cubicBezTo>
                    <a:pt x="98697" y="110204"/>
                    <a:pt x="118890" y="86455"/>
                    <a:pt x="117874" y="59023"/>
                  </a:cubicBezTo>
                  <a:lnTo>
                    <a:pt x="117874" y="57753"/>
                  </a:lnTo>
                  <a:cubicBezTo>
                    <a:pt x="117366" y="25876"/>
                    <a:pt x="91585" y="223"/>
                    <a:pt x="59708" y="223"/>
                  </a:cubicBezTo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521461" y="267842"/>
              <a:ext cx="30990" cy="30988"/>
            </a:xfrm>
            <a:custGeom>
              <a:avLst/>
              <a:gdLst/>
              <a:ahLst/>
              <a:cxnLst/>
              <a:rect l="l" t="t" r="r" b="b"/>
              <a:pathLst>
                <a:path w="30990" h="30988">
                  <a:moveTo>
                    <a:pt x="15494" y="30988"/>
                  </a:moveTo>
                  <a:cubicBezTo>
                    <a:pt x="6985" y="30988"/>
                    <a:pt x="0" y="24130"/>
                    <a:pt x="0" y="15494"/>
                  </a:cubicBezTo>
                  <a:cubicBezTo>
                    <a:pt x="0" y="6858"/>
                    <a:pt x="6858" y="0"/>
                    <a:pt x="15494" y="0"/>
                  </a:cubicBezTo>
                  <a:cubicBezTo>
                    <a:pt x="24130" y="0"/>
                    <a:pt x="30861" y="6731"/>
                    <a:pt x="30988" y="15240"/>
                  </a:cubicBezTo>
                  <a:cubicBezTo>
                    <a:pt x="31115" y="23749"/>
                    <a:pt x="24384" y="30734"/>
                    <a:pt x="16002" y="30861"/>
                  </a:cubicBez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/>
          <p:nvPr/>
        </p:nvGrpSpPr>
        <p:grpSpPr>
          <a:xfrm rot="1516500">
            <a:off x="-405946" y="4038209"/>
            <a:ext cx="6516310" cy="3676078"/>
            <a:chOff x="0" y="0"/>
            <a:chExt cx="8688413" cy="490143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688451" cy="4901438"/>
            </a:xfrm>
            <a:custGeom>
              <a:avLst/>
              <a:gdLst/>
              <a:ahLst/>
              <a:cxnLst/>
              <a:rect l="l" t="t" r="r" b="b"/>
              <a:pathLst>
                <a:path w="8688451" h="4901438">
                  <a:moveTo>
                    <a:pt x="29337" y="0"/>
                  </a:moveTo>
                  <a:lnTo>
                    <a:pt x="0" y="2157095"/>
                  </a:lnTo>
                  <a:lnTo>
                    <a:pt x="1289812" y="4888865"/>
                  </a:lnTo>
                  <a:lnTo>
                    <a:pt x="1459611" y="4891151"/>
                  </a:lnTo>
                  <a:lnTo>
                    <a:pt x="2219706" y="4901438"/>
                  </a:lnTo>
                  <a:lnTo>
                    <a:pt x="8664702" y="1858264"/>
                  </a:lnTo>
                  <a:lnTo>
                    <a:pt x="8688451" y="117856"/>
                  </a:lnTo>
                  <a:lnTo>
                    <a:pt x="5432679" y="73533"/>
                  </a:lnTo>
                  <a:lnTo>
                    <a:pt x="2915666" y="39243"/>
                  </a:lnTo>
                  <a:lnTo>
                    <a:pt x="1722120" y="22987"/>
                  </a:lnTo>
                  <a:lnTo>
                    <a:pt x="29337" y="0"/>
                  </a:lnTo>
                  <a:close/>
                </a:path>
              </a:pathLst>
            </a:custGeom>
            <a:blipFill>
              <a:blip r:embed="rId6"/>
              <a:stretch>
                <a:fillRect l="-424" b="-177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87263" y="2603449"/>
            <a:ext cx="4315311" cy="52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Bis </a:t>
            </a:r>
            <a:r>
              <a:rPr lang="en-US" sz="18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zum</a:t>
            </a: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Jahr 2050 </a:t>
            </a:r>
            <a:r>
              <a:rPr lang="en-US" sz="18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könnte</a:t>
            </a: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es </a:t>
            </a:r>
            <a:r>
              <a:rPr lang="en-US" sz="18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</a:t>
            </a: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Meer </a:t>
            </a:r>
            <a:r>
              <a:rPr lang="en-US" sz="18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mehr</a:t>
            </a: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Plastik </a:t>
            </a:r>
            <a:r>
              <a:rPr lang="en-US" sz="18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als</a:t>
            </a: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Fische</a:t>
            </a: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geben</a:t>
            </a:r>
            <a:r>
              <a:rPr lang="en-US" sz="18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9889" y="608333"/>
            <a:ext cx="4156681" cy="88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Was </a:t>
            </a:r>
            <a:r>
              <a:rPr lang="en-US" sz="24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ist</a:t>
            </a:r>
            <a:r>
              <a:rPr lang="en-US" sz="24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die </a:t>
            </a:r>
            <a:r>
              <a:rPr lang="en-US" sz="24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Verschmutzung</a:t>
            </a:r>
            <a:endParaRPr lang="en-US" sz="2400" b="1" dirty="0">
              <a:solidFill>
                <a:srgbClr val="949B7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914"/>
              </a:lnSpc>
            </a:pPr>
            <a:r>
              <a:rPr lang="en-US" sz="2796" i="1" dirty="0" err="1">
                <a:solidFill>
                  <a:srgbClr val="949B7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durch</a:t>
            </a:r>
            <a:r>
              <a:rPr lang="en-US" sz="2796" i="1" dirty="0">
                <a:solidFill>
                  <a:srgbClr val="000000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  <a:r>
              <a:rPr lang="en-US" sz="2796" i="1" dirty="0" err="1">
                <a:solidFill>
                  <a:srgbClr val="949B7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Plastikmüll</a:t>
            </a:r>
            <a:r>
              <a:rPr lang="en-US" sz="2796" i="1" dirty="0">
                <a:solidFill>
                  <a:srgbClr val="949B7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952625"/>
            <a:ext cx="9144000" cy="4891954"/>
            <a:chOff x="0" y="0"/>
            <a:chExt cx="12192000" cy="6522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6522593"/>
            </a:xfrm>
            <a:custGeom>
              <a:avLst/>
              <a:gdLst/>
              <a:ahLst/>
              <a:cxnLst/>
              <a:rect l="l" t="t" r="r" b="b"/>
              <a:pathLst>
                <a:path w="12192000" h="6522593">
                  <a:moveTo>
                    <a:pt x="0" y="0"/>
                  </a:moveTo>
                  <a:lnTo>
                    <a:pt x="12192000" y="0"/>
                  </a:lnTo>
                  <a:lnTo>
                    <a:pt x="12192000" y="6522593"/>
                  </a:lnTo>
                  <a:lnTo>
                    <a:pt x="0" y="6522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62584" y="2526792"/>
            <a:ext cx="4227576" cy="2546604"/>
            <a:chOff x="0" y="0"/>
            <a:chExt cx="5636768" cy="33954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36768" cy="3395472"/>
            </a:xfrm>
            <a:custGeom>
              <a:avLst/>
              <a:gdLst/>
              <a:ahLst/>
              <a:cxnLst/>
              <a:rect l="l" t="t" r="r" b="b"/>
              <a:pathLst>
                <a:path w="5636768" h="3395472">
                  <a:moveTo>
                    <a:pt x="0" y="0"/>
                  </a:moveTo>
                  <a:lnTo>
                    <a:pt x="5636768" y="0"/>
                  </a:lnTo>
                  <a:lnTo>
                    <a:pt x="5636768" y="3395472"/>
                  </a:lnTo>
                  <a:lnTo>
                    <a:pt x="0" y="3395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6" name="Freeform 6"/>
          <p:cNvSpPr/>
          <p:nvPr/>
        </p:nvSpPr>
        <p:spPr>
          <a:xfrm>
            <a:off x="905799" y="2547023"/>
            <a:ext cx="4141203" cy="2461155"/>
          </a:xfrm>
          <a:custGeom>
            <a:avLst/>
            <a:gdLst/>
            <a:ahLst/>
            <a:cxnLst/>
            <a:rect l="l" t="t" r="r" b="b"/>
            <a:pathLst>
              <a:path w="4141203" h="2461155">
                <a:moveTo>
                  <a:pt x="0" y="0"/>
                </a:moveTo>
                <a:lnTo>
                  <a:pt x="4141203" y="0"/>
                </a:lnTo>
                <a:lnTo>
                  <a:pt x="4141203" y="2461155"/>
                </a:lnTo>
                <a:lnTo>
                  <a:pt x="0" y="24611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7" name="Group 7"/>
          <p:cNvGrpSpPr/>
          <p:nvPr/>
        </p:nvGrpSpPr>
        <p:grpSpPr>
          <a:xfrm rot="1795920">
            <a:off x="1011669" y="4026999"/>
            <a:ext cx="5555790" cy="3131620"/>
            <a:chOff x="0" y="0"/>
            <a:chExt cx="7407720" cy="41754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407656" cy="4175506"/>
            </a:xfrm>
            <a:custGeom>
              <a:avLst/>
              <a:gdLst/>
              <a:ahLst/>
              <a:cxnLst/>
              <a:rect l="l" t="t" r="r" b="b"/>
              <a:pathLst>
                <a:path w="7407656" h="4175506">
                  <a:moveTo>
                    <a:pt x="31877" y="0"/>
                  </a:moveTo>
                  <a:lnTo>
                    <a:pt x="25146" y="883158"/>
                  </a:lnTo>
                  <a:lnTo>
                    <a:pt x="12319" y="2545588"/>
                  </a:lnTo>
                  <a:lnTo>
                    <a:pt x="0" y="4148963"/>
                  </a:lnTo>
                  <a:lnTo>
                    <a:pt x="3458718" y="4175506"/>
                  </a:lnTo>
                  <a:lnTo>
                    <a:pt x="7393432" y="1909953"/>
                  </a:lnTo>
                  <a:lnTo>
                    <a:pt x="7397496" y="1375283"/>
                  </a:lnTo>
                  <a:lnTo>
                    <a:pt x="7407656" y="56769"/>
                  </a:lnTo>
                  <a:lnTo>
                    <a:pt x="2490470" y="18923"/>
                  </a:lnTo>
                  <a:lnTo>
                    <a:pt x="31877" y="0"/>
                  </a:lnTo>
                  <a:close/>
                </a:path>
              </a:pathLst>
            </a:custGeom>
            <a:blipFill>
              <a:blip r:embed="rId5"/>
              <a:stretch>
                <a:fillRect b="-720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85117" y="2720978"/>
            <a:ext cx="3907098" cy="185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Jedes Jahr gelangen 8 Millionen Tonnen Plastik in den Ozean. Das sind 22 Millionen Kilo pro Tag – das entspricht einem voll beladenen Müllwagen, der jede Minute Plastik in den Ozean kippt.</a:t>
            </a: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26F31892-BD24-9108-E4AD-EF9217861B13}"/>
              </a:ext>
            </a:extLst>
          </p:cNvPr>
          <p:cNvSpPr>
            <a:spLocks noGrp="1"/>
          </p:cNvSpPr>
          <p:nvPr/>
        </p:nvSpPr>
        <p:spPr>
          <a:xfrm>
            <a:off x="444701" y="697210"/>
            <a:ext cx="5515198" cy="752986"/>
          </a:xfrm>
          <a:prstGeom prst="rect">
            <a:avLst/>
          </a:prstGeom>
        </p:spPr>
        <p:txBody>
          <a:bodyPr wrap="square" lIns="0" tIns="0">
            <a:noAutofit/>
          </a:bodyPr>
          <a:lstStyle>
            <a:lvl1pPr marL="0" indent="0" algn="l" defTabSz="457189">
              <a:spcBef>
                <a:spcPct val="20000"/>
              </a:spcBef>
              <a:buFontTx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32" indent="-285744" algn="l" defTabSz="457189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2971" indent="-228594" algn="l" defTabSz="457189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566" indent="0" algn="l" defTabSz="457189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349" indent="-228594" algn="l" defTabSz="457189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537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726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8914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103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buNone/>
            </a:pPr>
            <a:r>
              <a:rPr sz="2400" dirty="0" err="1">
                <a:solidFill>
                  <a:srgbClr val="949B7F"/>
                </a:solidFill>
              </a:rPr>
              <a:t>Verschmutzung</a:t>
            </a:r>
            <a:r>
              <a:rPr sz="2400" dirty="0">
                <a:solidFill>
                  <a:srgbClr val="949B7F"/>
                </a:solidFill>
              </a:rPr>
              <a:t> </a:t>
            </a:r>
            <a:r>
              <a:rPr b="0" i="1" dirty="0" err="1">
                <a:solidFill>
                  <a:srgbClr val="949B7F"/>
                </a:solidFill>
                <a:latin typeface="Georgia" panose="02040502050405020303" pitchFamily="18" charset="0"/>
              </a:rPr>
              <a:t>durch</a:t>
            </a:r>
            <a:r>
              <a:rPr b="0" i="1" dirty="0">
                <a:solidFill>
                  <a:srgbClr val="949B7F"/>
                </a:solidFill>
                <a:latin typeface="Georgia" panose="02040502050405020303" pitchFamily="18" charset="0"/>
              </a:rPr>
              <a:t> </a:t>
            </a:r>
            <a:r>
              <a:rPr b="0" i="1" dirty="0" err="1">
                <a:solidFill>
                  <a:srgbClr val="949B7F"/>
                </a:solidFill>
                <a:latin typeface="Georgia" panose="02040502050405020303" pitchFamily="18" charset="0"/>
              </a:rPr>
              <a:t>Plastikmüll</a:t>
            </a:r>
            <a:r>
              <a:rPr b="0" i="1" dirty="0">
                <a:solidFill>
                  <a:srgbClr val="949B7F"/>
                </a:solidFill>
                <a:latin typeface="Georgia" panose="02040502050405020303" pitchFamily="18" charset="0"/>
              </a:rPr>
              <a:t>.</a:t>
            </a:r>
            <a:endParaRPr b="0" i="1" u="none" baseline="0" dirty="0">
              <a:solidFill>
                <a:srgbClr val="949B7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72000" y="1952625"/>
            <a:ext cx="4572000" cy="4905375"/>
            <a:chOff x="0" y="0"/>
            <a:chExt cx="4572000" cy="4905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72000" cy="4905375"/>
            </a:xfrm>
            <a:custGeom>
              <a:avLst/>
              <a:gdLst/>
              <a:ahLst/>
              <a:cxnLst/>
              <a:rect l="l" t="t" r="r" b="b"/>
              <a:pathLst>
                <a:path w="4572000" h="4905375">
                  <a:moveTo>
                    <a:pt x="0" y="4905375"/>
                  </a:moveTo>
                  <a:lnTo>
                    <a:pt x="4572000" y="4905375"/>
                  </a:lnTo>
                  <a:lnTo>
                    <a:pt x="4572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B7F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987947" y="3091120"/>
            <a:ext cx="3574952" cy="104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596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Ein Vermächtnis auf dem Mond: </a:t>
            </a:r>
            <a:r>
              <a:rPr lang="en-US" sz="159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Unser Plastikmüll könnte 31 Mal zum Mond und zurückgelangen.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88147" y="4651848"/>
            <a:ext cx="3499837" cy="104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596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31 Hin-und Rückflüge zum Mond: </a:t>
            </a:r>
            <a:r>
              <a:rPr lang="en-US" sz="159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So groß ist unser jährlicher Plastikverbrauch.</a:t>
            </a: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4202323C-BC8D-3B73-84B5-ABF0633BF5C8}"/>
              </a:ext>
            </a:extLst>
          </p:cNvPr>
          <p:cNvSpPr>
            <a:spLocks noGrp="1"/>
          </p:cNvSpPr>
          <p:nvPr/>
        </p:nvSpPr>
        <p:spPr>
          <a:xfrm>
            <a:off x="444701" y="697210"/>
            <a:ext cx="5515198" cy="752986"/>
          </a:xfrm>
          <a:prstGeom prst="rect">
            <a:avLst/>
          </a:prstGeom>
        </p:spPr>
        <p:txBody>
          <a:bodyPr wrap="square" lIns="0" tIns="0">
            <a:noAutofit/>
          </a:bodyPr>
          <a:lstStyle>
            <a:lvl1pPr marL="0" indent="0" algn="l" defTabSz="457189">
              <a:spcBef>
                <a:spcPct val="20000"/>
              </a:spcBef>
              <a:buFontTx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32" indent="-285744" algn="l" defTabSz="457189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2971" indent="-228594" algn="l" defTabSz="457189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566" indent="0" algn="l" defTabSz="457189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349" indent="-228594" algn="l" defTabSz="457189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537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726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8914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103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buNone/>
            </a:pPr>
            <a:r>
              <a:rPr sz="2400" dirty="0" err="1">
                <a:solidFill>
                  <a:srgbClr val="949B7F"/>
                </a:solidFill>
              </a:rPr>
              <a:t>Verschmutzung</a:t>
            </a:r>
            <a:r>
              <a:rPr sz="2400" dirty="0">
                <a:solidFill>
                  <a:srgbClr val="949B7F"/>
                </a:solidFill>
              </a:rPr>
              <a:t> </a:t>
            </a:r>
            <a:r>
              <a:rPr b="0" i="1" dirty="0" err="1">
                <a:solidFill>
                  <a:srgbClr val="949B7F"/>
                </a:solidFill>
                <a:latin typeface="Georgia" panose="02040502050405020303" pitchFamily="18" charset="0"/>
              </a:rPr>
              <a:t>durch</a:t>
            </a:r>
            <a:r>
              <a:rPr b="0" i="1" dirty="0">
                <a:solidFill>
                  <a:srgbClr val="949B7F"/>
                </a:solidFill>
                <a:latin typeface="Georgia" panose="02040502050405020303" pitchFamily="18" charset="0"/>
              </a:rPr>
              <a:t> </a:t>
            </a:r>
            <a:r>
              <a:rPr b="0" i="1" dirty="0" err="1">
                <a:solidFill>
                  <a:srgbClr val="949B7F"/>
                </a:solidFill>
                <a:latin typeface="Georgia" panose="02040502050405020303" pitchFamily="18" charset="0"/>
              </a:rPr>
              <a:t>Plastikmüll</a:t>
            </a:r>
            <a:r>
              <a:rPr b="0" i="1" dirty="0">
                <a:solidFill>
                  <a:srgbClr val="949B7F"/>
                </a:solidFill>
                <a:latin typeface="Georgia" panose="02040502050405020303" pitchFamily="18" charset="0"/>
              </a:rPr>
              <a:t>.</a:t>
            </a:r>
            <a:endParaRPr b="0" i="1" u="none" baseline="0" dirty="0">
              <a:solidFill>
                <a:srgbClr val="949B7F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Afbeelding 4">
            <a:extLst>
              <a:ext uri="{FF2B5EF4-FFF2-40B4-BE49-F238E27FC236}">
                <a16:creationId xmlns:a16="http://schemas.microsoft.com/office/drawing/2014/main" id="{FF9DB444-C497-50A1-A8FD-33745C01F7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38"/>
          <a:stretch>
            <a:fillRect/>
          </a:stretch>
        </p:blipFill>
        <p:spPr>
          <a:xfrm>
            <a:off x="0" y="1952625"/>
            <a:ext cx="4572000" cy="49053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960577"/>
            <a:ext cx="5123310" cy="4897461"/>
            <a:chOff x="0" y="-25738"/>
            <a:chExt cx="5123307" cy="4897458"/>
          </a:xfrm>
        </p:grpSpPr>
        <p:sp>
          <p:nvSpPr>
            <p:cNvPr id="3" name="Freeform 3"/>
            <p:cNvSpPr/>
            <p:nvPr/>
          </p:nvSpPr>
          <p:spPr>
            <a:xfrm>
              <a:off x="0" y="-25738"/>
              <a:ext cx="5123307" cy="4897458"/>
            </a:xfrm>
            <a:custGeom>
              <a:avLst/>
              <a:gdLst/>
              <a:ahLst/>
              <a:cxnLst/>
              <a:rect l="l" t="t" r="r" b="b"/>
              <a:pathLst>
                <a:path w="5123307" h="4871720">
                  <a:moveTo>
                    <a:pt x="0" y="4871720"/>
                  </a:moveTo>
                  <a:lnTo>
                    <a:pt x="5123307" y="4871720"/>
                  </a:lnTo>
                  <a:lnTo>
                    <a:pt x="51233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D9C7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43395" y="2260149"/>
            <a:ext cx="3289913" cy="264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Dein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Zuhause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Deine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Gesundheit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3395" y="2873902"/>
            <a:ext cx="4263057" cy="713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Gefahren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durch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Umweltverschmutzung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Müll und Abfall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ziehen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Krankheitsüberträger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Ratten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Insekten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) an.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3395" y="3942293"/>
            <a:ext cx="3880847" cy="739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KörperlicheGesundheit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Verschmutzte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Umgebungen</a:t>
            </a:r>
            <a:r>
              <a:rPr lang="en-US" sz="15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führen</a:t>
            </a:r>
            <a:r>
              <a:rPr lang="en-US" sz="15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zu</a:t>
            </a:r>
            <a:r>
              <a:rPr lang="en-US" sz="15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höheren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Krankheitsraten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3395" y="5015141"/>
            <a:ext cx="4107932" cy="475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Seelisches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Glück: 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Eine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sauberere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Umwelt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fördert</a:t>
            </a:r>
            <a:r>
              <a:rPr lang="en-US" sz="15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eine</a:t>
            </a:r>
            <a:r>
              <a:rPr lang="en-US" sz="15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positivere</a:t>
            </a:r>
            <a:r>
              <a:rPr lang="en-US" sz="15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Lebenseinstellung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3595" y="5810507"/>
            <a:ext cx="3768709" cy="560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4"/>
              </a:lnSpc>
            </a:pP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Das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Ergebnis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  <a:p>
            <a:pPr algn="l">
              <a:lnSpc>
                <a:spcPts val="2304"/>
              </a:lnSpc>
            </a:pP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gesunder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Raum =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gesundes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Ich.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588D5E3A-185D-F17E-59F6-80AD297CA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311" y="1960577"/>
            <a:ext cx="4020690" cy="4897424"/>
          </a:xfrm>
          <a:prstGeom prst="rect">
            <a:avLst/>
          </a:prstGeom>
        </p:spPr>
      </p:pic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9C4D7D7A-EE1C-B10A-0F16-218AA669478E}"/>
              </a:ext>
            </a:extLst>
          </p:cNvPr>
          <p:cNvSpPr txBox="1">
            <a:spLocks/>
          </p:cNvSpPr>
          <p:nvPr/>
        </p:nvSpPr>
        <p:spPr>
          <a:xfrm>
            <a:off x="444700" y="619946"/>
            <a:ext cx="5651299" cy="831312"/>
          </a:xfrm>
          <a:prstGeom prst="rect">
            <a:avLst/>
          </a:prstGeom>
        </p:spPr>
        <p:txBody>
          <a:bodyPr wrap="square" lIns="0" tIns="0" rIns="91440" bIns="4572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nl-NL" sz="24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Die </a:t>
            </a:r>
            <a:r>
              <a:rPr lang="nl-NL" sz="2400" b="1" dirty="0" err="1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negativen</a:t>
            </a:r>
            <a:r>
              <a:rPr lang="nl-NL" sz="24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i="1" dirty="0" err="1">
                <a:solidFill>
                  <a:srgbClr val="7A4B1D"/>
                </a:solidFill>
                <a:latin typeface="Georgia" panose="02040502050405020303" pitchFamily="18" charset="0"/>
              </a:rPr>
              <a:t>Auswirkungen</a:t>
            </a:r>
            <a:endParaRPr lang="nl-NL" sz="2400" b="1" i="1" dirty="0">
              <a:solidFill>
                <a:srgbClr val="7A4B1D"/>
              </a:solidFill>
              <a:latin typeface="Georgia" panose="02040502050405020303" pitchFamily="18" charset="0"/>
            </a:endParaRPr>
          </a:p>
          <a:p>
            <a:pPr>
              <a:buFont typeface="Arial" pitchFamily="34" charset="0"/>
              <a:buNone/>
            </a:pPr>
            <a:r>
              <a:rPr lang="nl-NL" sz="2400" b="1" dirty="0" err="1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von</a:t>
            </a:r>
            <a:r>
              <a:rPr lang="nl-NL" sz="24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Kunststoffen...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34312"/>
            <a:ext cx="9144000" cy="5123688"/>
            <a:chOff x="0" y="0"/>
            <a:chExt cx="12192000" cy="68315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6831584"/>
            </a:xfrm>
            <a:custGeom>
              <a:avLst/>
              <a:gdLst/>
              <a:ahLst/>
              <a:cxnLst/>
              <a:rect l="l" t="t" r="r" b="b"/>
              <a:pathLst>
                <a:path w="12192000" h="6831584">
                  <a:moveTo>
                    <a:pt x="0" y="0"/>
                  </a:moveTo>
                  <a:lnTo>
                    <a:pt x="12192000" y="0"/>
                  </a:lnTo>
                  <a:lnTo>
                    <a:pt x="12192000" y="6831584"/>
                  </a:lnTo>
                  <a:lnTo>
                    <a:pt x="0" y="6831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" r="-449" b="-80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754362"/>
            <a:ext cx="9144000" cy="5103625"/>
          </a:xfrm>
          <a:custGeom>
            <a:avLst/>
            <a:gdLst/>
            <a:ahLst/>
            <a:cxnLst/>
            <a:rect l="l" t="t" r="r" b="b"/>
            <a:pathLst>
              <a:path w="9144000" h="5103622">
                <a:moveTo>
                  <a:pt x="0" y="5103622"/>
                </a:moveTo>
                <a:lnTo>
                  <a:pt x="9144000" y="510362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D9C7"/>
          </a:solidFill>
        </p:spPr>
        <p:txBody>
          <a:bodyPr/>
          <a:lstStyle/>
          <a:p>
            <a:endParaRPr lang="nl-NL"/>
          </a:p>
        </p:txBody>
      </p:sp>
      <p:grpSp>
        <p:nvGrpSpPr>
          <p:cNvPr id="12" name="Group 12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891104" y="1984905"/>
            <a:ext cx="5817241" cy="4749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8"/>
              </a:lnSpc>
            </a:pP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Wohin</a:t>
            </a:r>
            <a:r>
              <a:rPr lang="en-US" sz="200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gelangt</a:t>
            </a:r>
            <a:r>
              <a:rPr lang="en-US" sz="200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unser</a:t>
            </a:r>
            <a:r>
              <a:rPr lang="en-US" sz="200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Plastik?</a:t>
            </a:r>
          </a:p>
          <a:p>
            <a:pPr algn="l">
              <a:lnSpc>
                <a:spcPts val="2398"/>
              </a:lnSpc>
            </a:pPr>
            <a:endParaRPr lang="en-US" sz="2004" b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1680"/>
              </a:lnSpc>
            </a:pP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Wenn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wir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wegwerfen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„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verschwindet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“ er nicht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einfach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Meist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landet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er an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einem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von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drei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Orten:</a:t>
            </a:r>
          </a:p>
          <a:p>
            <a:pPr algn="l">
              <a:lnSpc>
                <a:spcPts val="1680"/>
              </a:lnSpc>
              <a:spcBef>
                <a:spcPts val="1679"/>
              </a:spcBef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riesige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Grube (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Deponie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): *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wird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im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Boden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vergraben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>
              <a:lnSpc>
                <a:spcPts val="1680"/>
              </a:lnSpc>
              <a:spcBef>
                <a:spcPts val="1679"/>
              </a:spcBef>
            </a:pPr>
            <a:r>
              <a:rPr lang="en-US" sz="1404" b="1" i="1" dirty="0">
                <a:solidFill>
                  <a:srgbClr val="7A4B1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	Das Problem: 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Dort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bleibt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er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mehr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als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b="1" i="1" dirty="0">
                <a:solidFill>
                  <a:srgbClr val="7A4B1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450 Jahre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Wie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ein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	„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Müllsandwich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“, das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niemals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verschwindet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!</a:t>
            </a:r>
          </a:p>
          <a:p>
            <a:pPr>
              <a:lnSpc>
                <a:spcPts val="1680"/>
              </a:lnSpc>
              <a:spcBef>
                <a:spcPts val="1679"/>
              </a:spcBef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Der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riesige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Ofen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Müllverbrennung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*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wird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verbrannt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um Strom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zu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erzeugen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>
              <a:lnSpc>
                <a:spcPts val="1680"/>
              </a:lnSpc>
              <a:spcBef>
                <a:spcPts val="1679"/>
              </a:spcBef>
            </a:pPr>
            <a:r>
              <a:rPr lang="en-US" sz="1404" b="1" i="1" dirty="0">
                <a:solidFill>
                  <a:srgbClr val="7A4B1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	Das Problem: 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Der Müll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ist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zwar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weg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doch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dabei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kann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	</a:t>
            </a:r>
            <a:r>
              <a:rPr lang="en-US" sz="1404" b="1" i="1" dirty="0" err="1">
                <a:solidFill>
                  <a:srgbClr val="7A4B1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schädlicher</a:t>
            </a:r>
            <a:r>
              <a:rPr lang="en-US" sz="1404" b="1" i="1" dirty="0">
                <a:solidFill>
                  <a:srgbClr val="7A4B1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Rauch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entstehen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der in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unsere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Atemluft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gelangt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>
              <a:lnSpc>
                <a:spcPts val="1680"/>
              </a:lnSpc>
              <a:spcBef>
                <a:spcPts val="1679"/>
              </a:spcBef>
            </a:pP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Das 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große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Blau (</a:t>
            </a:r>
            <a:r>
              <a:rPr lang="en-US" sz="14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Ozean</a:t>
            </a:r>
            <a:r>
              <a:rPr lang="en-US" sz="14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): 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*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gelangt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über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Abflüsse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und </a:t>
            </a:r>
            <a:r>
              <a:rPr lang="en-US" sz="1404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Flüsse</a:t>
            </a:r>
            <a:r>
              <a:rPr lang="en-US" sz="1404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ins Meer.</a:t>
            </a:r>
          </a:p>
          <a:p>
            <a:pPr>
              <a:lnSpc>
                <a:spcPts val="1680"/>
              </a:lnSpc>
              <a:spcBef>
                <a:spcPts val="1679"/>
              </a:spcBef>
            </a:pPr>
            <a:r>
              <a:rPr lang="en-US" sz="1404" b="1" i="1" dirty="0">
                <a:solidFill>
                  <a:srgbClr val="7A4B1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	Das Problem: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Fische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und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Schildkröten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halten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ihn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für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Nahrung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	und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werden</a:t>
            </a:r>
            <a:r>
              <a:rPr lang="en-US" sz="1404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dadurch</a:t>
            </a:r>
            <a:r>
              <a:rPr lang="en-US" sz="1404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sehr</a:t>
            </a:r>
            <a:r>
              <a:rPr lang="en-US" sz="1404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404" i="1" dirty="0" err="1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krank</a:t>
            </a:r>
            <a:r>
              <a:rPr lang="en-US" sz="1404" i="1" dirty="0">
                <a:solidFill>
                  <a:srgbClr val="7A4B1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9889" y="412623"/>
            <a:ext cx="3281505" cy="88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 Das </a:t>
            </a:r>
            <a:r>
              <a:rPr lang="en-US" sz="2400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endgültige</a:t>
            </a:r>
            <a:r>
              <a:rPr lang="en-US" sz="2400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Ziel</a:t>
            </a:r>
          </a:p>
          <a:p>
            <a:pPr algn="l">
              <a:lnSpc>
                <a:spcPts val="3914"/>
              </a:lnSpc>
            </a:pP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unseres</a:t>
            </a:r>
            <a:r>
              <a:rPr lang="en-US" sz="2796" i="1" dirty="0">
                <a:solidFill>
                  <a:srgbClr val="000000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Plastiks</a:t>
            </a:r>
            <a:endParaRPr lang="en-US" sz="2796" i="1" dirty="0">
              <a:solidFill>
                <a:srgbClr val="7A4B1D"/>
              </a:solidFill>
              <a:latin typeface="Georgia Italics"/>
              <a:ea typeface="Georgia Italics"/>
              <a:cs typeface="Georgia Italics"/>
              <a:sym typeface="Georgia Italics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A257A44C-5F72-5A5D-22C9-4293B3A80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3669143"/>
            <a:ext cx="2455465" cy="1381199"/>
          </a:xfrm>
          <a:prstGeom prst="rect">
            <a:avLst/>
          </a:prstGeom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98D3CC49-3751-D543-92F0-20E30BC38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54371"/>
            <a:ext cx="2455463" cy="1735194"/>
          </a:xfrm>
          <a:prstGeom prst="rect">
            <a:avLst/>
          </a:prstGeom>
        </p:spPr>
      </p:pic>
      <p:pic>
        <p:nvPicPr>
          <p:cNvPr id="23" name="Picture 13">
            <a:extLst>
              <a:ext uri="{FF2B5EF4-FFF2-40B4-BE49-F238E27FC236}">
                <a16:creationId xmlns:a16="http://schemas.microsoft.com/office/drawing/2014/main" id="{F44C4B31-0B29-4EAF-3DF8-7A8FE15B5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229921"/>
            <a:ext cx="2455463" cy="16280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818132"/>
            <a:ext cx="9144000" cy="5039868"/>
            <a:chOff x="0" y="0"/>
            <a:chExt cx="12192000" cy="67198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2000" cy="6719824"/>
            </a:xfrm>
            <a:custGeom>
              <a:avLst/>
              <a:gdLst/>
              <a:ahLst/>
              <a:cxnLst/>
              <a:rect l="l" t="t" r="r" b="b"/>
              <a:pathLst>
                <a:path w="12192000" h="6719824">
                  <a:moveTo>
                    <a:pt x="0" y="0"/>
                  </a:moveTo>
                  <a:lnTo>
                    <a:pt x="12192000" y="0"/>
                  </a:lnTo>
                  <a:lnTo>
                    <a:pt x="12192000" y="6719824"/>
                  </a:lnTo>
                  <a:lnTo>
                    <a:pt x="0" y="6719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" r="-449" b="-81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837268"/>
            <a:ext cx="9144000" cy="5020732"/>
            <a:chOff x="0" y="0"/>
            <a:chExt cx="9144000" cy="50207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44000" cy="5020691"/>
            </a:xfrm>
            <a:custGeom>
              <a:avLst/>
              <a:gdLst/>
              <a:ahLst/>
              <a:cxnLst/>
              <a:rect l="l" t="t" r="r" b="b"/>
              <a:pathLst>
                <a:path w="9144000" h="5020691">
                  <a:moveTo>
                    <a:pt x="0" y="5020691"/>
                  </a:moveTo>
                  <a:lnTo>
                    <a:pt x="9144000" y="5020691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B7F">
                <a:alpha val="1961"/>
              </a:srgbClr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67779" y="1987296"/>
            <a:ext cx="5606806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0"/>
              </a:lnSpc>
            </a:pPr>
            <a:r>
              <a:rPr lang="en-US" sz="2004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</a:t>
            </a:r>
            <a:r>
              <a:rPr lang="en-US" sz="2004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Planetenhelden</a:t>
            </a:r>
            <a:r>
              <a:rPr lang="en-US" sz="2004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-Challenge</a:t>
            </a:r>
          </a:p>
          <a:p>
            <a:pPr algn="l">
              <a:lnSpc>
                <a:spcPts val="1919"/>
              </a:lnSpc>
            </a:pPr>
            <a:endParaRPr lang="en-US" sz="1596" dirty="0">
              <a:solidFill>
                <a:srgbClr val="949B7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919"/>
              </a:lnSpc>
            </a:pP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Statt Plastik auf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einer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Deponie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einen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„450-jährigen Schlaf“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halten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zu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lassen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Kannst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ihm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durch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Recycling den Weg in den „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großen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Kreislauf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“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zeigen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algn="l">
              <a:lnSpc>
                <a:spcPts val="1919"/>
              </a:lnSpc>
              <a:spcBef>
                <a:spcPts val="1919"/>
              </a:spcBef>
            </a:pP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Helden-Tipp: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Jedes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Mal,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wenn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recycelst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hilfst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unserem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Helden,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eine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Meeresschildkröte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vor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Mikroplastik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zu</a:t>
            </a:r>
            <a:r>
              <a:rPr lang="en-US" sz="1596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schützen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4079" y="803015"/>
            <a:ext cx="87287" cy="48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i="1">
                <a:solidFill>
                  <a:srgbClr val="949B7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A80E2562-F779-C019-5762-28D41205BB5B}"/>
              </a:ext>
            </a:extLst>
          </p:cNvPr>
          <p:cNvSpPr>
            <a:spLocks noGrp="1"/>
          </p:cNvSpPr>
          <p:nvPr/>
        </p:nvSpPr>
        <p:spPr>
          <a:xfrm>
            <a:off x="409891" y="471487"/>
            <a:ext cx="5234484" cy="831312"/>
          </a:xfrm>
          <a:prstGeom prst="rect">
            <a:avLst/>
          </a:prstGeom>
        </p:spPr>
        <p:txBody>
          <a:bodyPr wrap="square" lIns="0" tIns="0" rIns="91440" bIns="45720" anchor="t">
            <a:noAutofit/>
          </a:bodyPr>
          <a:lstStyle>
            <a:lvl1pPr marL="0" indent="0" algn="l" defTabSz="457189">
              <a:spcBef>
                <a:spcPct val="20000"/>
              </a:spcBef>
              <a:buFontTx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32" indent="-285744" algn="l" defTabSz="457189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2971" indent="-228594" algn="l" defTabSz="457189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566" indent="0" algn="l" defTabSz="457189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349" indent="-228594" algn="l" defTabSz="457189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537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726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8914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103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400" dirty="0">
                <a:solidFill>
                  <a:srgbClr val="949B7F"/>
                </a:solidFill>
              </a:rPr>
              <a:t>4. Dem </a:t>
            </a:r>
            <a:r>
              <a:rPr sz="2400" dirty="0" err="1">
                <a:solidFill>
                  <a:srgbClr val="949B7F"/>
                </a:solidFill>
              </a:rPr>
              <a:t>weiteren</a:t>
            </a:r>
            <a:r>
              <a:rPr sz="2400" dirty="0">
                <a:solidFill>
                  <a:srgbClr val="949B7F"/>
                </a:solidFill>
              </a:rPr>
              <a:t> Weg</a:t>
            </a:r>
            <a:br>
              <a:rPr dirty="0"/>
            </a:br>
            <a:r>
              <a:rPr b="0" i="1" dirty="0">
                <a:solidFill>
                  <a:srgbClr val="949B7F"/>
                </a:solidFill>
                <a:latin typeface="Georgia"/>
                <a:ea typeface="Georgia"/>
                <a:cs typeface="Georgia"/>
              </a:rPr>
              <a:t>des </a:t>
            </a:r>
            <a:r>
              <a:rPr b="0" i="1" dirty="0" err="1">
                <a:solidFill>
                  <a:srgbClr val="949B7F"/>
                </a:solidFill>
                <a:latin typeface="Georgia"/>
                <a:ea typeface="Georgia"/>
                <a:cs typeface="Georgia"/>
              </a:rPr>
              <a:t>Plastiks</a:t>
            </a:r>
            <a:r>
              <a:rPr b="0" i="1" dirty="0">
                <a:solidFill>
                  <a:srgbClr val="949B7F"/>
                </a:solidFill>
                <a:latin typeface="Georgia"/>
                <a:ea typeface="Georgia"/>
                <a:cs typeface="Georgia"/>
              </a:rPr>
              <a:t> auf der Spur</a:t>
            </a:r>
            <a:endParaRPr dirty="0">
              <a:solidFill>
                <a:srgbClr val="949B7F"/>
              </a:solidFill>
            </a:endParaRPr>
          </a:p>
        </p:txBody>
      </p:sp>
      <p:pic>
        <p:nvPicPr>
          <p:cNvPr id="17" name="Picture 12">
            <a:extLst>
              <a:ext uri="{FF2B5EF4-FFF2-40B4-BE49-F238E27FC236}">
                <a16:creationId xmlns:a16="http://schemas.microsoft.com/office/drawing/2014/main" id="{A8A7CBF6-5991-F317-800E-8CCE8D94E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402" y="2275527"/>
            <a:ext cx="2611603" cy="1815881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10AD03A-E006-CAF7-D3DF-6E344F823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 b="6886"/>
          <a:stretch>
            <a:fillRect/>
          </a:stretch>
        </p:blipFill>
        <p:spPr>
          <a:xfrm>
            <a:off x="0" y="4529667"/>
            <a:ext cx="9143999" cy="23283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hoek 23">
            <a:extLst>
              <a:ext uri="{FF2B5EF4-FFF2-40B4-BE49-F238E27FC236}">
                <a16:creationId xmlns:a16="http://schemas.microsoft.com/office/drawing/2014/main" id="{2EB610EC-DAFC-D81E-77FF-FE703628915C}"/>
              </a:ext>
            </a:extLst>
          </p:cNvPr>
          <p:cNvSpPr>
            <a:spLocks noGrp="1"/>
          </p:cNvSpPr>
          <p:nvPr/>
        </p:nvSpPr>
        <p:spPr>
          <a:xfrm>
            <a:off x="0" y="1952624"/>
            <a:ext cx="9144000" cy="4905375"/>
          </a:xfrm>
          <a:prstGeom prst="rect">
            <a:avLst/>
          </a:prstGeom>
          <a:solidFill>
            <a:srgbClr val="949B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0" y="3540871"/>
            <a:ext cx="4069832" cy="2320185"/>
            <a:chOff x="0" y="0"/>
            <a:chExt cx="5426443" cy="30935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26456" cy="3093593"/>
            </a:xfrm>
            <a:custGeom>
              <a:avLst/>
              <a:gdLst/>
              <a:ahLst/>
              <a:cxnLst/>
              <a:rect l="l" t="t" r="r" b="b"/>
              <a:pathLst>
                <a:path w="5426456" h="3093593">
                  <a:moveTo>
                    <a:pt x="0" y="0"/>
                  </a:moveTo>
                  <a:lnTo>
                    <a:pt x="5426456" y="0"/>
                  </a:lnTo>
                  <a:lnTo>
                    <a:pt x="5426456" y="3093593"/>
                  </a:lnTo>
                  <a:lnTo>
                    <a:pt x="0" y="3093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49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/>
          <p:nvPr/>
        </p:nvGrpSpPr>
        <p:grpSpPr>
          <a:xfrm rot="1759740">
            <a:off x="-955548" y="3842385"/>
            <a:ext cx="4329579" cy="2768670"/>
            <a:chOff x="0" y="0"/>
            <a:chExt cx="5772772" cy="3691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72912" cy="3691636"/>
            </a:xfrm>
            <a:custGeom>
              <a:avLst/>
              <a:gdLst/>
              <a:ahLst/>
              <a:cxnLst/>
              <a:rect l="l" t="t" r="r" b="b"/>
              <a:pathLst>
                <a:path w="5772912" h="3691636">
                  <a:moveTo>
                    <a:pt x="0" y="0"/>
                  </a:moveTo>
                  <a:lnTo>
                    <a:pt x="2069465" y="3683381"/>
                  </a:lnTo>
                  <a:lnTo>
                    <a:pt x="4041648" y="3691636"/>
                  </a:lnTo>
                  <a:lnTo>
                    <a:pt x="5761609" y="2725293"/>
                  </a:lnTo>
                  <a:lnTo>
                    <a:pt x="5772912" y="24130"/>
                  </a:lnTo>
                  <a:lnTo>
                    <a:pt x="563499" y="2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429" t="-86" r="2" b="-19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0" name="Group 10"/>
          <p:cNvGrpSpPr/>
          <p:nvPr/>
        </p:nvGrpSpPr>
        <p:grpSpPr>
          <a:xfrm rot="899520">
            <a:off x="678409" y="4030751"/>
            <a:ext cx="4010187" cy="2257796"/>
            <a:chOff x="0" y="0"/>
            <a:chExt cx="5346916" cy="30103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46954" cy="3010408"/>
            </a:xfrm>
            <a:custGeom>
              <a:avLst/>
              <a:gdLst/>
              <a:ahLst/>
              <a:cxnLst/>
              <a:rect l="l" t="t" r="r" b="b"/>
              <a:pathLst>
                <a:path w="5346954" h="3010408">
                  <a:moveTo>
                    <a:pt x="2286" y="0"/>
                  </a:moveTo>
                  <a:lnTo>
                    <a:pt x="0" y="2958846"/>
                  </a:lnTo>
                  <a:lnTo>
                    <a:pt x="0" y="3006344"/>
                  </a:lnTo>
                  <a:lnTo>
                    <a:pt x="3563112" y="3009011"/>
                  </a:lnTo>
                  <a:lnTo>
                    <a:pt x="5344668" y="3010408"/>
                  </a:lnTo>
                  <a:lnTo>
                    <a:pt x="5346700" y="240030"/>
                  </a:lnTo>
                  <a:lnTo>
                    <a:pt x="5346954" y="4064"/>
                  </a:lnTo>
                  <a:lnTo>
                    <a:pt x="2339594" y="1778"/>
                  </a:lnTo>
                  <a:lnTo>
                    <a:pt x="2286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2" name="Group 12"/>
          <p:cNvGrpSpPr/>
          <p:nvPr/>
        </p:nvGrpSpPr>
        <p:grpSpPr>
          <a:xfrm rot="-1605540">
            <a:off x="-221542" y="4679175"/>
            <a:ext cx="4158510" cy="2341197"/>
            <a:chOff x="0" y="0"/>
            <a:chExt cx="5544680" cy="31215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44693" cy="3121660"/>
            </a:xfrm>
            <a:custGeom>
              <a:avLst/>
              <a:gdLst/>
              <a:ahLst/>
              <a:cxnLst/>
              <a:rect l="l" t="t" r="r" b="b"/>
              <a:pathLst>
                <a:path w="5544693" h="3121660">
                  <a:moveTo>
                    <a:pt x="5539867" y="0"/>
                  </a:moveTo>
                  <a:lnTo>
                    <a:pt x="4831842" y="1016"/>
                  </a:lnTo>
                  <a:lnTo>
                    <a:pt x="781685" y="7239"/>
                  </a:lnTo>
                  <a:lnTo>
                    <a:pt x="0" y="1557401"/>
                  </a:lnTo>
                  <a:lnTo>
                    <a:pt x="0" y="1575689"/>
                  </a:lnTo>
                  <a:lnTo>
                    <a:pt x="127" y="1668526"/>
                  </a:lnTo>
                  <a:lnTo>
                    <a:pt x="2882011" y="3121660"/>
                  </a:lnTo>
                  <a:lnTo>
                    <a:pt x="5544693" y="3117596"/>
                  </a:lnTo>
                  <a:lnTo>
                    <a:pt x="5539867" y="0"/>
                  </a:lnTo>
                  <a:close/>
                </a:path>
              </a:pathLst>
            </a:custGeom>
            <a:blipFill>
              <a:blip r:embed="rId5"/>
              <a:stretch>
                <a:fillRect l="-42" b="-139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746671" y="2423655"/>
            <a:ext cx="2916746" cy="3963314"/>
            <a:chOff x="0" y="0"/>
            <a:chExt cx="3888994" cy="52844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888994" cy="5284470"/>
            </a:xfrm>
            <a:custGeom>
              <a:avLst/>
              <a:gdLst/>
              <a:ahLst/>
              <a:cxnLst/>
              <a:rect l="l" t="t" r="r" b="b"/>
              <a:pathLst>
                <a:path w="3888994" h="5284470">
                  <a:moveTo>
                    <a:pt x="0" y="0"/>
                  </a:moveTo>
                  <a:lnTo>
                    <a:pt x="3888994" y="0"/>
                  </a:lnTo>
                  <a:lnTo>
                    <a:pt x="3888994" y="5284470"/>
                  </a:lnTo>
                  <a:lnTo>
                    <a:pt x="0" y="5284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0584" y="2223183"/>
            <a:ext cx="3301584" cy="783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spc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Vielfalt von Kunststoffen: </a:t>
            </a:r>
            <a:r>
              <a:rPr lang="en-US" sz="1596" spc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Wie viele verschiedene Arten hast du erfasst?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0584" y="3344875"/>
            <a:ext cx="2879684" cy="739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Der „</a:t>
            </a: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Spitzenreiter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“: </a:t>
            </a: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Welche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Kunststoffart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wurde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am </a:t>
            </a: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häufigsten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verwendet</a:t>
            </a:r>
            <a:r>
              <a:rPr lang="en-US" sz="159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60295" y="879786"/>
            <a:ext cx="87287" cy="48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i="1">
                <a:solidFill>
                  <a:srgbClr val="949B7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</a:p>
        </p:txBody>
      </p:sp>
      <p:sp>
        <p:nvSpPr>
          <p:cNvPr id="23" name="Tijdelijke aanduiding voor tekst 2">
            <a:extLst>
              <a:ext uri="{FF2B5EF4-FFF2-40B4-BE49-F238E27FC236}">
                <a16:creationId xmlns:a16="http://schemas.microsoft.com/office/drawing/2014/main" id="{290B1197-DEE1-76E5-9FA2-B233A7C5FB6D}"/>
              </a:ext>
            </a:extLst>
          </p:cNvPr>
          <p:cNvSpPr>
            <a:spLocks noGrp="1"/>
          </p:cNvSpPr>
          <p:nvPr/>
        </p:nvSpPr>
        <p:spPr>
          <a:xfrm>
            <a:off x="409891" y="471487"/>
            <a:ext cx="5234484" cy="831312"/>
          </a:xfrm>
          <a:prstGeom prst="rect">
            <a:avLst/>
          </a:prstGeom>
        </p:spPr>
        <p:txBody>
          <a:bodyPr wrap="square" lIns="0" tIns="0" rIns="91440" bIns="45720" anchor="t">
            <a:noAutofit/>
          </a:bodyPr>
          <a:lstStyle>
            <a:lvl1pPr marL="0" indent="0" algn="l" defTabSz="457189">
              <a:spcBef>
                <a:spcPct val="20000"/>
              </a:spcBef>
              <a:buFontTx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32" indent="-285744" algn="l" defTabSz="457189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2971" indent="-228594" algn="l" defTabSz="457189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566" indent="0" algn="l" defTabSz="457189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349" indent="-228594" algn="l" defTabSz="457189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537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726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8914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103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400" dirty="0">
                <a:solidFill>
                  <a:srgbClr val="949B7F"/>
                </a:solidFill>
              </a:rPr>
              <a:t>4. Dem </a:t>
            </a:r>
            <a:r>
              <a:rPr sz="2400" dirty="0" err="1">
                <a:solidFill>
                  <a:srgbClr val="949B7F"/>
                </a:solidFill>
              </a:rPr>
              <a:t>weiteren</a:t>
            </a:r>
            <a:r>
              <a:rPr sz="2400" dirty="0">
                <a:solidFill>
                  <a:srgbClr val="949B7F"/>
                </a:solidFill>
              </a:rPr>
              <a:t> Weg</a:t>
            </a:r>
            <a:br>
              <a:rPr dirty="0"/>
            </a:br>
            <a:r>
              <a:rPr b="0" i="1" dirty="0">
                <a:solidFill>
                  <a:srgbClr val="949B7F"/>
                </a:solidFill>
                <a:latin typeface="Georgia"/>
                <a:ea typeface="Georgia"/>
                <a:cs typeface="Georgia"/>
              </a:rPr>
              <a:t>des </a:t>
            </a:r>
            <a:r>
              <a:rPr b="0" i="1" dirty="0" err="1">
                <a:solidFill>
                  <a:srgbClr val="949B7F"/>
                </a:solidFill>
                <a:latin typeface="Georgia"/>
                <a:ea typeface="Georgia"/>
                <a:cs typeface="Georgia"/>
              </a:rPr>
              <a:t>Plastiks</a:t>
            </a:r>
            <a:r>
              <a:rPr b="0" i="1" dirty="0">
                <a:solidFill>
                  <a:srgbClr val="949B7F"/>
                </a:solidFill>
                <a:latin typeface="Georgia"/>
                <a:ea typeface="Georgia"/>
                <a:cs typeface="Georgia"/>
              </a:rPr>
              <a:t> auf der Spur</a:t>
            </a:r>
            <a:endParaRPr dirty="0">
              <a:solidFill>
                <a:srgbClr val="949B7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hoek 21">
            <a:extLst>
              <a:ext uri="{FF2B5EF4-FFF2-40B4-BE49-F238E27FC236}">
                <a16:creationId xmlns:a16="http://schemas.microsoft.com/office/drawing/2014/main" id="{CCAAC931-5B78-8735-D215-6D68CBA482AF}"/>
              </a:ext>
            </a:extLst>
          </p:cNvPr>
          <p:cNvSpPr>
            <a:spLocks noGrp="1"/>
          </p:cNvSpPr>
          <p:nvPr/>
        </p:nvSpPr>
        <p:spPr>
          <a:xfrm>
            <a:off x="0" y="1952624"/>
            <a:ext cx="9144000" cy="4905375"/>
          </a:xfrm>
          <a:prstGeom prst="rect">
            <a:avLst/>
          </a:prstGeom>
          <a:solidFill>
            <a:srgbClr val="949B7F">
              <a:alpha val="20244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0" y="1952625"/>
            <a:ext cx="3657600" cy="4905375"/>
            <a:chOff x="0" y="0"/>
            <a:chExt cx="4876800" cy="6540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76800" cy="6540500"/>
            </a:xfrm>
            <a:custGeom>
              <a:avLst/>
              <a:gdLst/>
              <a:ahLst/>
              <a:cxnLst/>
              <a:rect l="l" t="t" r="r" b="b"/>
              <a:pathLst>
                <a:path w="4876800" h="6540500">
                  <a:moveTo>
                    <a:pt x="0" y="0"/>
                  </a:moveTo>
                  <a:lnTo>
                    <a:pt x="4876800" y="0"/>
                  </a:lnTo>
                  <a:lnTo>
                    <a:pt x="4876800" y="6540500"/>
                  </a:lnTo>
                  <a:lnTo>
                    <a:pt x="0" y="654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047068" y="2469852"/>
            <a:ext cx="2889228" cy="280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7-Tage-Plastik-Challenge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7068" y="3073498"/>
            <a:ext cx="72361" cy="28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>
                <a:solidFill>
                  <a:srgbClr val="949B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33580" y="3079185"/>
            <a:ext cx="4244921" cy="475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Anleitung</a:t>
            </a:r>
            <a:r>
              <a:rPr lang="en-US" sz="1596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aufhängen</a:t>
            </a:r>
            <a:r>
              <a:rPr lang="en-US" sz="1596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Hängt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die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Checkliste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über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den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Recyclingbehältern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auf.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7068" y="3902554"/>
            <a:ext cx="72361" cy="28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>
                <a:solidFill>
                  <a:srgbClr val="949B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33580" y="3908241"/>
            <a:ext cx="4356792" cy="475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Erfassen</a:t>
            </a:r>
            <a:r>
              <a:rPr lang="en-US" sz="1596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&amp; </a:t>
            </a:r>
            <a:r>
              <a:rPr lang="en-US" sz="1596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sortieren</a:t>
            </a:r>
            <a:r>
              <a:rPr lang="en-US" sz="1596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Tragt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die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Kunststoffart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vor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dem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Entsorgen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in die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Tabelle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ein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47068" y="4731610"/>
            <a:ext cx="72361" cy="28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>
                <a:solidFill>
                  <a:srgbClr val="949B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33580" y="4737297"/>
            <a:ext cx="4241654" cy="475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Gesamtmenge</a:t>
            </a:r>
            <a:r>
              <a:rPr lang="en-US" sz="1596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zählen</a:t>
            </a:r>
            <a:r>
              <a:rPr lang="en-US" sz="1596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Fasst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die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Daten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am Ende der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Woche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zusammen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47068" y="5560666"/>
            <a:ext cx="72361" cy="28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>
                <a:solidFill>
                  <a:srgbClr val="949B7F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33580" y="5566353"/>
            <a:ext cx="4463520" cy="475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Auswerten</a:t>
            </a:r>
            <a:r>
              <a:rPr lang="en-US" sz="1596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Besprecht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eure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gemeinsamen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Ergebnisse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in der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nächsten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Unterrichtsstunde</a:t>
            </a:r>
            <a:r>
              <a:rPr lang="en-US" sz="1596" dirty="0">
                <a:solidFill>
                  <a:srgbClr val="949B7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00B3004E-EAF1-B492-6D6E-D1EF3F09850E}"/>
              </a:ext>
            </a:extLst>
          </p:cNvPr>
          <p:cNvSpPr txBox="1">
            <a:spLocks/>
          </p:cNvSpPr>
          <p:nvPr/>
        </p:nvSpPr>
        <p:spPr>
          <a:xfrm>
            <a:off x="730634" y="619946"/>
            <a:ext cx="4931500" cy="8463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nl-NL" sz="2400" b="1" dirty="0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</a:t>
            </a:r>
            <a:r>
              <a:rPr lang="nl-NL" sz="2400" b="1" dirty="0" err="1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Kunststoffarten</a:t>
            </a:r>
            <a:endParaRPr lang="nl-NL" sz="2400" b="1" dirty="0">
              <a:solidFill>
                <a:srgbClr val="949B7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Font typeface="Arial" pitchFamily="34" charset="0"/>
              <a:buNone/>
            </a:pPr>
            <a:r>
              <a:rPr lang="nl-NL" sz="2800" i="1" dirty="0" err="1">
                <a:solidFill>
                  <a:srgbClr val="949B7F"/>
                </a:solidFill>
                <a:latin typeface="Georgia" panose="02040502050405020303" pitchFamily="18" charset="0"/>
              </a:rPr>
              <a:t>kennenlernen</a:t>
            </a:r>
            <a:endParaRPr lang="nl-NL" sz="2800" i="1" dirty="0">
              <a:solidFill>
                <a:srgbClr val="949B7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148ABB8B-33E3-9A8C-9B7D-58D68B3A0116}"/>
              </a:ext>
            </a:extLst>
          </p:cNvPr>
          <p:cNvSpPr>
            <a:spLocks noGrp="1"/>
          </p:cNvSpPr>
          <p:nvPr/>
        </p:nvSpPr>
        <p:spPr>
          <a:xfrm>
            <a:off x="0" y="2189099"/>
            <a:ext cx="9144000" cy="4668901"/>
          </a:xfrm>
          <a:prstGeom prst="rect">
            <a:avLst/>
          </a:prstGeom>
          <a:solidFill>
            <a:srgbClr val="E4D9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39101" y="6071149"/>
            <a:ext cx="3001975" cy="419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Mit Wasser könnt ihr Kunststoffe nach Arten trennen.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6740" y="5144595"/>
            <a:ext cx="2767003" cy="198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•   Sortiert und sammelt verschiedene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96572" y="5360508"/>
            <a:ext cx="2701709" cy="70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Kunststoffe.</a:t>
            </a:r>
          </a:p>
          <a:p>
            <a:pPr algn="l">
              <a:lnSpc>
                <a:spcPts val="1439"/>
              </a:lnSpc>
              <a:spcBef>
                <a:spcPts val="1200"/>
              </a:spcBef>
            </a:pPr>
            <a:r>
              <a:rPr lang="en-US" sz="120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Gebt sie in unterschiedliche Behälter mit Wasser.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16740" y="5689216"/>
            <a:ext cx="54407" cy="21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7A4B1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3283" y="2594658"/>
            <a:ext cx="4380281" cy="2685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Nicht alle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sind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gleich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! Wir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müssen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sie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sortieren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weil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sie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unterschiedlich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recycelt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werden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1919"/>
              </a:lnSpc>
              <a:spcBef>
                <a:spcPts val="1200"/>
              </a:spcBef>
            </a:pP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Superstars (PET): 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Harte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Wasserflaschen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Sie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sind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stabil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und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lassen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sich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gut in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neue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Produkte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verwandeln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</a:p>
          <a:p>
            <a:pPr algn="l">
              <a:lnSpc>
                <a:spcPts val="1919"/>
              </a:lnSpc>
              <a:spcBef>
                <a:spcPts val="1200"/>
              </a:spcBef>
            </a:pP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Das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dünne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Team (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Folien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):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Dehnbare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Kunststoffe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wie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Tüten</a:t>
            </a:r>
            <a:r>
              <a:rPr lang="en-US" sz="1596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oder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Verpackungsfolien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 Sie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sind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weich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und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benötigen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andere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Recyclingmaschine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2188" y="520217"/>
            <a:ext cx="5194583" cy="94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Lasst</a:t>
            </a:r>
            <a:r>
              <a:rPr lang="en-US" sz="24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uns</a:t>
            </a:r>
            <a:r>
              <a:rPr lang="en-US" sz="24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400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experimentieren</a:t>
            </a:r>
            <a:endParaRPr lang="en-US" sz="2400" b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914"/>
              </a:lnSpc>
            </a:pP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Schwimmen</a:t>
            </a:r>
            <a:r>
              <a:rPr lang="en-US" sz="2796" i="1" dirty="0">
                <a:solidFill>
                  <a:srgbClr val="FFFFF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sie</a:t>
            </a:r>
            <a:r>
              <a:rPr lang="en-US" sz="2796" i="1" dirty="0">
                <a:solidFill>
                  <a:srgbClr val="FFFFF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oder</a:t>
            </a:r>
            <a:r>
              <a:rPr lang="en-US" sz="2796" i="1" dirty="0">
                <a:solidFill>
                  <a:srgbClr val="FFFFF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sinken</a:t>
            </a:r>
            <a:r>
              <a:rPr lang="en-US" sz="2796" i="1" dirty="0">
                <a:solidFill>
                  <a:srgbClr val="FFFFFF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  <a:r>
              <a:rPr lang="en-US" sz="2796" i="1" dirty="0" err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sie</a:t>
            </a:r>
            <a:r>
              <a:rPr lang="en-US" sz="2796" i="1" dirty="0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?</a:t>
            </a:r>
          </a:p>
        </p:txBody>
      </p:sp>
      <p:pic>
        <p:nvPicPr>
          <p:cNvPr id="15" name="Afbeelding 17">
            <a:extLst>
              <a:ext uri="{FF2B5EF4-FFF2-40B4-BE49-F238E27FC236}">
                <a16:creationId xmlns:a16="http://schemas.microsoft.com/office/drawing/2014/main" id="{D0A6A226-686E-FDE5-732F-768E39349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2189099"/>
            <a:ext cx="4023360" cy="2682240"/>
          </a:xfrm>
          <a:prstGeom prst="rect">
            <a:avLst/>
          </a:prstGeom>
        </p:spPr>
      </p:pic>
      <p:sp>
        <p:nvSpPr>
          <p:cNvPr id="17" name="Tekstvak 3">
            <a:extLst>
              <a:ext uri="{FF2B5EF4-FFF2-40B4-BE49-F238E27FC236}">
                <a16:creationId xmlns:a16="http://schemas.microsoft.com/office/drawing/2014/main" id="{076FE4A4-9C71-ECF2-9AF2-654450982484}"/>
              </a:ext>
            </a:extLst>
          </p:cNvPr>
          <p:cNvSpPr>
            <a:spLocks noGrp="1"/>
          </p:cNvSpPr>
          <p:nvPr/>
        </p:nvSpPr>
        <p:spPr>
          <a:xfrm>
            <a:off x="283281" y="5903269"/>
            <a:ext cx="4427169" cy="794403"/>
          </a:xfrm>
          <a:prstGeom prst="rect">
            <a:avLst/>
          </a:prstGeom>
          <a:solidFill>
            <a:srgbClr val="7A4B1D"/>
          </a:solidFill>
          <a:ln>
            <a:noFill/>
          </a:ln>
        </p:spPr>
        <p:txBody>
          <a:bodyPr wrap="square" lIns="756000" tIns="180000" rIns="180000" bIns="180000">
            <a:spAutoFit/>
          </a:bodyPr>
          <a:lstStyle/>
          <a:p>
            <a:pPr algn="l">
              <a:buNone/>
            </a:pPr>
            <a:r>
              <a:rPr sz="1400" b="1" i="0" u="none" dirty="0">
                <a:solidFill>
                  <a:schemeClr val="bg2"/>
                </a:solidFill>
              </a:rPr>
              <a:t>Mit Wasser </a:t>
            </a:r>
            <a:r>
              <a:rPr sz="1400" b="1" i="0" u="none" dirty="0" err="1">
                <a:solidFill>
                  <a:schemeClr val="bg2"/>
                </a:solidFill>
              </a:rPr>
              <a:t>könnt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ihr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Kunststoffe</a:t>
            </a:r>
            <a:endParaRPr sz="1400" b="1" i="0" u="none" dirty="0">
              <a:solidFill>
                <a:schemeClr val="bg2"/>
              </a:solidFill>
            </a:endParaRPr>
          </a:p>
          <a:p>
            <a:pPr algn="l">
              <a:buNone/>
            </a:pPr>
            <a:r>
              <a:rPr sz="1400" b="1" i="0" u="none" dirty="0" err="1">
                <a:solidFill>
                  <a:schemeClr val="bg2"/>
                </a:solidFill>
              </a:rPr>
              <a:t>nach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Arten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trennen</a:t>
            </a:r>
            <a:r>
              <a:rPr sz="1400" b="1" i="0" u="none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8" name="Tekstvak 3">
            <a:extLst>
              <a:ext uri="{FF2B5EF4-FFF2-40B4-BE49-F238E27FC236}">
                <a16:creationId xmlns:a16="http://schemas.microsoft.com/office/drawing/2014/main" id="{F6A2F2A7-EBD8-AFE1-1848-CDD7284D4D69}"/>
              </a:ext>
            </a:extLst>
          </p:cNvPr>
          <p:cNvSpPr>
            <a:spLocks noGrp="1"/>
          </p:cNvSpPr>
          <p:nvPr/>
        </p:nvSpPr>
        <p:spPr>
          <a:xfrm>
            <a:off x="283281" y="5903269"/>
            <a:ext cx="4427169" cy="794403"/>
          </a:xfrm>
          <a:prstGeom prst="rect">
            <a:avLst/>
          </a:prstGeom>
          <a:solidFill>
            <a:srgbClr val="7A4B1D"/>
          </a:solidFill>
          <a:ln>
            <a:noFill/>
          </a:ln>
        </p:spPr>
        <p:txBody>
          <a:bodyPr wrap="square" lIns="756000" tIns="180000" rIns="180000" bIns="180000">
            <a:spAutoFit/>
          </a:bodyPr>
          <a:lstStyle/>
          <a:p>
            <a:pPr algn="l">
              <a:buNone/>
            </a:pPr>
            <a:r>
              <a:rPr sz="1400" b="1" i="0" u="none" dirty="0">
                <a:solidFill>
                  <a:schemeClr val="bg2"/>
                </a:solidFill>
              </a:rPr>
              <a:t>Mit Wasser </a:t>
            </a:r>
            <a:r>
              <a:rPr sz="1400" b="1" i="0" u="none" dirty="0" err="1">
                <a:solidFill>
                  <a:schemeClr val="bg2"/>
                </a:solidFill>
              </a:rPr>
              <a:t>könnt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ihr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Kunststoffe</a:t>
            </a:r>
            <a:endParaRPr sz="1400" b="1" i="0" u="none" dirty="0">
              <a:solidFill>
                <a:schemeClr val="bg2"/>
              </a:solidFill>
            </a:endParaRPr>
          </a:p>
          <a:p>
            <a:pPr algn="l">
              <a:buNone/>
            </a:pPr>
            <a:r>
              <a:rPr sz="1400" b="1" i="0" u="none" dirty="0" err="1">
                <a:solidFill>
                  <a:schemeClr val="bg2"/>
                </a:solidFill>
              </a:rPr>
              <a:t>nach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Arten</a:t>
            </a:r>
            <a:r>
              <a:rPr sz="1400" b="1" i="0" u="none" dirty="0">
                <a:solidFill>
                  <a:schemeClr val="bg2"/>
                </a:solidFill>
              </a:rPr>
              <a:t> </a:t>
            </a:r>
            <a:r>
              <a:rPr sz="1400" b="1" i="0" u="none" dirty="0" err="1">
                <a:solidFill>
                  <a:schemeClr val="bg2"/>
                </a:solidFill>
              </a:rPr>
              <a:t>trennen</a:t>
            </a:r>
            <a:r>
              <a:rPr sz="1400" b="1" i="0" u="none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9" name="Vrije vorm 18">
            <a:extLst>
              <a:ext uri="{FF2B5EF4-FFF2-40B4-BE49-F238E27FC236}">
                <a16:creationId xmlns:a16="http://schemas.microsoft.com/office/drawing/2014/main" id="{DADEEA51-780E-C579-EC86-FACA6C4D19AB}"/>
              </a:ext>
            </a:extLst>
          </p:cNvPr>
          <p:cNvSpPr>
            <a:spLocks noGrp="1"/>
          </p:cNvSpPr>
          <p:nvPr/>
        </p:nvSpPr>
        <p:spPr>
          <a:xfrm>
            <a:off x="662885" y="6266710"/>
            <a:ext cx="78354" cy="166504"/>
          </a:xfrm>
          <a:custGeom>
            <a:avLst/>
            <a:gdLst>
              <a:gd name="connsiteX0" fmla="*/ 44075 w 78354"/>
              <a:gd name="connsiteY0" fmla="*/ 0 h 166504"/>
              <a:gd name="connsiteX1" fmla="*/ 4897 w 78354"/>
              <a:gd name="connsiteY1" fmla="*/ 0 h 166504"/>
              <a:gd name="connsiteX2" fmla="*/ 4897 w 78354"/>
              <a:gd name="connsiteY2" fmla="*/ 9794 h 166504"/>
              <a:gd name="connsiteX3" fmla="*/ 34280 w 78354"/>
              <a:gd name="connsiteY3" fmla="*/ 9794 h 166504"/>
              <a:gd name="connsiteX4" fmla="*/ 34280 w 78354"/>
              <a:gd name="connsiteY4" fmla="*/ 156710 h 166504"/>
              <a:gd name="connsiteX5" fmla="*/ 0 w 78354"/>
              <a:gd name="connsiteY5" fmla="*/ 156710 h 166504"/>
              <a:gd name="connsiteX6" fmla="*/ 0 w 78354"/>
              <a:gd name="connsiteY6" fmla="*/ 166504 h 166504"/>
              <a:gd name="connsiteX7" fmla="*/ 78355 w 78354"/>
              <a:gd name="connsiteY7" fmla="*/ 166504 h 166504"/>
              <a:gd name="connsiteX8" fmla="*/ 78355 w 78354"/>
              <a:gd name="connsiteY8" fmla="*/ 156710 h 166504"/>
              <a:gd name="connsiteX9" fmla="*/ 44075 w 78354"/>
              <a:gd name="connsiteY9" fmla="*/ 156710 h 166504"/>
              <a:gd name="connsiteX10" fmla="*/ 44075 w 78354"/>
              <a:gd name="connsiteY10" fmla="*/ 0 h 166504"/>
            </a:gdLst>
            <a:ahLst/>
            <a:cxnLst/>
            <a:rect l="l" t="t" r="r" b="b"/>
            <a:pathLst>
              <a:path w="78354" h="166504">
                <a:moveTo>
                  <a:pt x="44075" y="0"/>
                </a:moveTo>
                <a:lnTo>
                  <a:pt x="4897" y="0"/>
                </a:lnTo>
                <a:lnTo>
                  <a:pt x="4897" y="9794"/>
                </a:lnTo>
                <a:lnTo>
                  <a:pt x="34280" y="9794"/>
                </a:lnTo>
                <a:lnTo>
                  <a:pt x="34280" y="156710"/>
                </a:lnTo>
                <a:lnTo>
                  <a:pt x="0" y="156710"/>
                </a:lnTo>
                <a:lnTo>
                  <a:pt x="0" y="166504"/>
                </a:lnTo>
                <a:lnTo>
                  <a:pt x="78355" y="166504"/>
                </a:lnTo>
                <a:lnTo>
                  <a:pt x="78355" y="156710"/>
                </a:lnTo>
                <a:lnTo>
                  <a:pt x="44075" y="156710"/>
                </a:lnTo>
                <a:lnTo>
                  <a:pt x="44075" y="0"/>
                </a:lnTo>
                <a:close/>
              </a:path>
            </a:pathLst>
          </a:custGeom>
          <a:solidFill>
            <a:schemeClr val="bg1"/>
          </a:solidFill>
          <a:ln w="4862">
            <a:solidFill>
              <a:schemeClr val="bg1"/>
            </a:solidFill>
            <a:prstDash val="solid"/>
          </a:ln>
        </p:spPr>
        <p:txBody>
          <a:bodyPr anchor="ctr"/>
          <a:lstStyle/>
          <a:p>
            <a:endParaRPr>
              <a:solidFill>
                <a:schemeClr val="bg2"/>
              </a:solidFill>
            </a:endParaRPr>
          </a:p>
        </p:txBody>
      </p:sp>
      <p:sp>
        <p:nvSpPr>
          <p:cNvPr id="20" name="Vrije vorm 19">
            <a:extLst>
              <a:ext uri="{FF2B5EF4-FFF2-40B4-BE49-F238E27FC236}">
                <a16:creationId xmlns:a16="http://schemas.microsoft.com/office/drawing/2014/main" id="{36E769D8-BD8A-B154-3878-CDF422E63BE1}"/>
              </a:ext>
            </a:extLst>
          </p:cNvPr>
          <p:cNvSpPr>
            <a:spLocks noGrp="1"/>
          </p:cNvSpPr>
          <p:nvPr/>
        </p:nvSpPr>
        <p:spPr>
          <a:xfrm>
            <a:off x="512184" y="6145258"/>
            <a:ext cx="371979" cy="371979"/>
          </a:xfrm>
          <a:custGeom>
            <a:avLst/>
            <a:gdLst>
              <a:gd name="connsiteX0" fmla="*/ 185990 w 371979"/>
              <a:gd name="connsiteY0" fmla="*/ 0 h 371979"/>
              <a:gd name="connsiteX1" fmla="*/ 0 w 371979"/>
              <a:gd name="connsiteY1" fmla="*/ 185990 h 371979"/>
              <a:gd name="connsiteX2" fmla="*/ 185990 w 371979"/>
              <a:gd name="connsiteY2" fmla="*/ 371980 h 371979"/>
              <a:gd name="connsiteX3" fmla="*/ 371980 w 371979"/>
              <a:gd name="connsiteY3" fmla="*/ 185990 h 371979"/>
              <a:gd name="connsiteX4" fmla="*/ 186156 w 371979"/>
              <a:gd name="connsiteY4" fmla="*/ 0 h 371979"/>
              <a:gd name="connsiteX5" fmla="*/ 185990 w 371979"/>
              <a:gd name="connsiteY5" fmla="*/ 0 h 371979"/>
              <a:gd name="connsiteX6" fmla="*/ 185990 w 371979"/>
              <a:gd name="connsiteY6" fmla="*/ 362185 h 371979"/>
              <a:gd name="connsiteX7" fmla="*/ 9794 w 371979"/>
              <a:gd name="connsiteY7" fmla="*/ 185990 h 371979"/>
              <a:gd name="connsiteX8" fmla="*/ 185990 w 371979"/>
              <a:gd name="connsiteY8" fmla="*/ 9794 h 371979"/>
              <a:gd name="connsiteX9" fmla="*/ 362185 w 371979"/>
              <a:gd name="connsiteY9" fmla="*/ 185990 h 371979"/>
              <a:gd name="connsiteX10" fmla="*/ 185990 w 371979"/>
              <a:gd name="connsiteY10" fmla="*/ 362185 h 371979"/>
            </a:gdLst>
            <a:ahLst/>
            <a:cxnLst/>
            <a:rect l="l" t="t" r="r" b="b"/>
            <a:pathLst>
              <a:path w="371979" h="371979">
                <a:moveTo>
                  <a:pt x="185990" y="0"/>
                </a:moveTo>
                <a:cubicBezTo>
                  <a:pt x="83271" y="0"/>
                  <a:pt x="0" y="83271"/>
                  <a:pt x="0" y="185990"/>
                </a:cubicBezTo>
                <a:cubicBezTo>
                  <a:pt x="0" y="288709"/>
                  <a:pt x="83271" y="371980"/>
                  <a:pt x="185990" y="371980"/>
                </a:cubicBezTo>
                <a:cubicBezTo>
                  <a:pt x="288709" y="371980"/>
                  <a:pt x="371980" y="288709"/>
                  <a:pt x="371980" y="185990"/>
                </a:cubicBezTo>
                <a:cubicBezTo>
                  <a:pt x="372026" y="83317"/>
                  <a:pt x="288830" y="46"/>
                  <a:pt x="186156" y="0"/>
                </a:cubicBezTo>
                <a:cubicBezTo>
                  <a:pt x="186101" y="0"/>
                  <a:pt x="186045" y="0"/>
                  <a:pt x="185990" y="0"/>
                </a:cubicBezTo>
                <a:close/>
                <a:moveTo>
                  <a:pt x="185990" y="362185"/>
                </a:moveTo>
                <a:cubicBezTo>
                  <a:pt x="88680" y="362185"/>
                  <a:pt x="9794" y="283300"/>
                  <a:pt x="9794" y="185990"/>
                </a:cubicBezTo>
                <a:cubicBezTo>
                  <a:pt x="9794" y="88680"/>
                  <a:pt x="88680" y="9794"/>
                  <a:pt x="185990" y="9794"/>
                </a:cubicBezTo>
                <a:cubicBezTo>
                  <a:pt x="283300" y="9794"/>
                  <a:pt x="362185" y="88680"/>
                  <a:pt x="362185" y="185990"/>
                </a:cubicBezTo>
                <a:cubicBezTo>
                  <a:pt x="362075" y="283254"/>
                  <a:pt x="283254" y="362075"/>
                  <a:pt x="185990" y="362185"/>
                </a:cubicBezTo>
                <a:close/>
              </a:path>
            </a:pathLst>
          </a:custGeom>
          <a:solidFill>
            <a:schemeClr val="bg1"/>
          </a:solidFill>
          <a:ln w="4862">
            <a:solidFill>
              <a:schemeClr val="bg2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1" name="Vrije vorm 20">
            <a:extLst>
              <a:ext uri="{FF2B5EF4-FFF2-40B4-BE49-F238E27FC236}">
                <a16:creationId xmlns:a16="http://schemas.microsoft.com/office/drawing/2014/main" id="{0188CF99-37E2-97DB-F00C-E290B44973AC}"/>
              </a:ext>
            </a:extLst>
          </p:cNvPr>
          <p:cNvSpPr>
            <a:spLocks noGrp="1"/>
          </p:cNvSpPr>
          <p:nvPr/>
        </p:nvSpPr>
        <p:spPr>
          <a:xfrm>
            <a:off x="685235" y="6214065"/>
            <a:ext cx="22037" cy="22037"/>
          </a:xfrm>
          <a:custGeom>
            <a:avLst/>
            <a:gdLst>
              <a:gd name="connsiteX0" fmla="*/ 22037 w 22037"/>
              <a:gd name="connsiteY0" fmla="*/ 11019 h 22037"/>
              <a:gd name="connsiteX1" fmla="*/ 11019 w 22037"/>
              <a:gd name="connsiteY1" fmla="*/ 22037 h 22037"/>
              <a:gd name="connsiteX2" fmla="*/ 0 w 22037"/>
              <a:gd name="connsiteY2" fmla="*/ 11019 h 22037"/>
              <a:gd name="connsiteX3" fmla="*/ 11019 w 22037"/>
              <a:gd name="connsiteY3" fmla="*/ 0 h 22037"/>
              <a:gd name="connsiteX4" fmla="*/ 22037 w 22037"/>
              <a:gd name="connsiteY4" fmla="*/ 11019 h 22037"/>
            </a:gdLst>
            <a:ahLst/>
            <a:cxnLst/>
            <a:rect l="l" t="t" r="r" b="b"/>
            <a:pathLst>
              <a:path w="22037" h="22037">
                <a:moveTo>
                  <a:pt x="22037" y="11019"/>
                </a:moveTo>
                <a:cubicBezTo>
                  <a:pt x="22037" y="17104"/>
                  <a:pt x="17104" y="22037"/>
                  <a:pt x="11019" y="22037"/>
                </a:cubicBezTo>
                <a:cubicBezTo>
                  <a:pt x="4933" y="22037"/>
                  <a:pt x="0" y="17104"/>
                  <a:pt x="0" y="11019"/>
                </a:cubicBezTo>
                <a:cubicBezTo>
                  <a:pt x="0" y="4933"/>
                  <a:pt x="4933" y="0"/>
                  <a:pt x="11019" y="0"/>
                </a:cubicBezTo>
                <a:cubicBezTo>
                  <a:pt x="17104" y="0"/>
                  <a:pt x="22037" y="4933"/>
                  <a:pt x="22037" y="11019"/>
                </a:cubicBezTo>
                <a:close/>
              </a:path>
            </a:pathLst>
          </a:custGeom>
          <a:solidFill>
            <a:schemeClr val="bg1"/>
          </a:solidFill>
          <a:ln w="4862">
            <a:solidFill>
              <a:schemeClr val="bg1"/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0DE158BD-72B2-FBF9-75B2-8F03EBDF42FC}"/>
              </a:ext>
            </a:extLst>
          </p:cNvPr>
          <p:cNvSpPr>
            <a:spLocks noGrp="1"/>
          </p:cNvSpPr>
          <p:nvPr/>
        </p:nvSpPr>
        <p:spPr>
          <a:xfrm>
            <a:off x="0" y="1828800"/>
            <a:ext cx="9144000" cy="5029199"/>
          </a:xfrm>
          <a:prstGeom prst="rect">
            <a:avLst/>
          </a:prstGeom>
          <a:solidFill>
            <a:srgbClr val="949B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grpSp>
        <p:nvGrpSpPr>
          <p:cNvPr id="7" name="Group 7"/>
          <p:cNvGrpSpPr/>
          <p:nvPr/>
        </p:nvGrpSpPr>
        <p:grpSpPr>
          <a:xfrm>
            <a:off x="1333967" y="2513914"/>
            <a:ext cx="6476067" cy="3658972"/>
            <a:chOff x="0" y="0"/>
            <a:chExt cx="8634755" cy="48786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634730" cy="4878578"/>
            </a:xfrm>
            <a:custGeom>
              <a:avLst/>
              <a:gdLst/>
              <a:ahLst/>
              <a:cxnLst/>
              <a:rect l="l" t="t" r="r" b="b"/>
              <a:pathLst>
                <a:path w="8634730" h="4878578">
                  <a:moveTo>
                    <a:pt x="0" y="0"/>
                  </a:moveTo>
                  <a:lnTo>
                    <a:pt x="8634730" y="0"/>
                  </a:lnTo>
                  <a:lnTo>
                    <a:pt x="8634730" y="4878578"/>
                  </a:lnTo>
                  <a:lnTo>
                    <a:pt x="0" y="4878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823152" y="1943691"/>
            <a:ext cx="4940733" cy="29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Schauen</a:t>
            </a:r>
            <a:r>
              <a:rPr lang="en-US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wir</a:t>
            </a:r>
            <a:r>
              <a:rPr lang="en-US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gemeinsam</a:t>
            </a:r>
            <a:r>
              <a:rPr lang="en-US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zu</a:t>
            </a:r>
            <a:r>
              <a:rPr lang="en-US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und </a:t>
            </a:r>
            <a:r>
              <a:rPr lang="en-US" sz="18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lernen</a:t>
            </a:r>
            <a:r>
              <a:rPr lang="en-US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mehr</a:t>
            </a:r>
            <a:r>
              <a:rPr lang="en-US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23152" y="6380874"/>
            <a:ext cx="5484924" cy="30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>
                <a:solidFill>
                  <a:schemeClr val="bg1"/>
                </a:solidFill>
                <a:latin typeface="Open Sans"/>
                <a:ea typeface="Open Sans"/>
                <a:cs typeface="Open Sans"/>
                <a:sym typeface="Open Sans"/>
                <a:hlinkClick r:id="rId4" tooltip="https://www.youtube.com/watch?v=WOy8Iq7HR5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https://www.youtube.com/watch?v=WOy8Iq7HR5o</a:t>
            </a:r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9D48C529-6808-C524-FBD1-BC38B400D234}"/>
              </a:ext>
            </a:extLst>
          </p:cNvPr>
          <p:cNvSpPr txBox="1">
            <a:spLocks/>
          </p:cNvSpPr>
          <p:nvPr/>
        </p:nvSpPr>
        <p:spPr>
          <a:xfrm>
            <a:off x="720001" y="810000"/>
            <a:ext cx="4931500" cy="47705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nl-NL" sz="2600" b="1" dirty="0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</a:t>
            </a:r>
            <a:r>
              <a:rPr lang="nl-NL" sz="2600" b="1" dirty="0" err="1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Grüne</a:t>
            </a:r>
            <a:r>
              <a:rPr lang="nl-NL" sz="2600" b="1" dirty="0">
                <a:solidFill>
                  <a:srgbClr val="949B7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i="1" dirty="0" err="1">
                <a:solidFill>
                  <a:srgbClr val="949B7F"/>
                </a:solidFill>
                <a:latin typeface="Georgia" panose="02040502050405020303" pitchFamily="18" charset="0"/>
              </a:rPr>
              <a:t>Kunststofffabrik</a:t>
            </a:r>
            <a:endParaRPr lang="nl-NL" i="1" dirty="0">
              <a:solidFill>
                <a:srgbClr val="949B7F"/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6FCB74DA-39E0-8622-F3B3-1C0B7E1411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</a:blip>
          <a:srcRect r="13071" b="19101"/>
          <a:stretch>
            <a:fillRect/>
          </a:stretch>
        </p:blipFill>
        <p:spPr>
          <a:xfrm>
            <a:off x="0" y="0"/>
            <a:ext cx="4732867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05400" y="2133600"/>
            <a:ext cx="3708625" cy="5065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6"/>
              </a:lnSpc>
            </a:pP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Der Weg des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Plastiks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Vom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Abfall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zum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Rohstoff</a:t>
            </a:r>
            <a:endParaRPr lang="en-US" sz="2004" b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406"/>
              </a:lnSpc>
            </a:pPr>
            <a:endParaRPr lang="en-US" sz="2004" b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1916"/>
              </a:lnSpc>
            </a:pP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Gewohnheiten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zu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Hause: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Erfasst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Abfall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bei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euch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zu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Hause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gesammelt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wird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1916"/>
              </a:lnSpc>
            </a:pPr>
            <a:endParaRPr lang="en-US" sz="1596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1916"/>
              </a:lnSpc>
            </a:pP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Aktion in der Schule: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Verbessert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gemeinsam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das Recycling an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eurer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Schule.</a:t>
            </a:r>
          </a:p>
          <a:p>
            <a:pPr>
              <a:lnSpc>
                <a:spcPts val="1916"/>
              </a:lnSpc>
            </a:pPr>
            <a:endParaRPr lang="en-US" sz="1596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1916"/>
              </a:lnSpc>
            </a:pPr>
            <a:r>
              <a:rPr lang="en-US" sz="1596" b="1" spc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Aktiv </a:t>
            </a:r>
            <a:r>
              <a:rPr lang="en-US" sz="1596" b="1" spc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unterstützen</a:t>
            </a:r>
            <a:r>
              <a:rPr lang="en-US" sz="1596" b="1" spc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So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könnt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ihr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den Wandel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schon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heute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voranbringen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>
              <a:lnSpc>
                <a:spcPts val="1916"/>
              </a:lnSpc>
            </a:pPr>
            <a:endParaRPr lang="en-US" sz="1596" spc="1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1916"/>
              </a:lnSpc>
            </a:pPr>
            <a:r>
              <a:rPr lang="en-US" sz="1596" b="1" spc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Das </a:t>
            </a:r>
            <a:r>
              <a:rPr lang="en-US" sz="1596" b="1" spc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Belohnungssystem</a:t>
            </a:r>
            <a:r>
              <a:rPr lang="en-US" sz="1596" b="1" spc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Erfolgreiche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Sammelprogramme</a:t>
            </a:r>
            <a:r>
              <a:rPr lang="en-US" sz="1596" spc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ermöglichen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wichtige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Materialien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für die Region.</a:t>
            </a:r>
          </a:p>
          <a:p>
            <a:pPr>
              <a:lnSpc>
                <a:spcPts val="1916"/>
              </a:lnSpc>
            </a:pPr>
            <a:endParaRPr lang="en-US" sz="1596" spc="1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1916"/>
              </a:lnSpc>
            </a:pPr>
            <a:endParaRPr lang="en-US" sz="1596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916"/>
              </a:lnSpc>
            </a:pPr>
            <a:endParaRPr lang="en-US" sz="1596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25931" y="854926"/>
            <a:ext cx="87287" cy="48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i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7D45E1F3-10EC-59D2-7D00-CEBBF0C4363A}"/>
              </a:ext>
            </a:extLst>
          </p:cNvPr>
          <p:cNvSpPr txBox="1">
            <a:spLocks/>
          </p:cNvSpPr>
          <p:nvPr/>
        </p:nvSpPr>
        <p:spPr>
          <a:xfrm>
            <a:off x="717571" y="515786"/>
            <a:ext cx="4932364" cy="8463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4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7. Wie </a:t>
            </a:r>
            <a:r>
              <a:rPr lang="nl-NL" sz="2400" b="1" dirty="0" err="1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kannst</a:t>
            </a:r>
            <a:r>
              <a:rPr lang="nl-NL" sz="2400" b="1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nl-NL" sz="2400" dirty="0">
                <a:solidFill>
                  <a:srgbClr val="7A4B1D"/>
                </a:solidFill>
              </a:rPr>
            </a:br>
            <a:r>
              <a:rPr lang="nl-NL" sz="2800" i="1" dirty="0">
                <a:solidFill>
                  <a:srgbClr val="7A4B1D"/>
                </a:solidFill>
                <a:latin typeface="Georgia" panose="02040502050405020303" pitchFamily="18" charset="0"/>
              </a:rPr>
              <a:t>du </a:t>
            </a:r>
            <a:r>
              <a:rPr lang="nl-NL" sz="2800" i="1" dirty="0" err="1">
                <a:solidFill>
                  <a:srgbClr val="7A4B1D"/>
                </a:solidFill>
                <a:latin typeface="Georgia" panose="02040502050405020303" pitchFamily="18" charset="0"/>
              </a:rPr>
              <a:t>unterstützen</a:t>
            </a:r>
            <a:r>
              <a:rPr lang="nl-NL" sz="2800" i="1" dirty="0">
                <a:solidFill>
                  <a:srgbClr val="7A4B1D"/>
                </a:solidFill>
                <a:latin typeface="Georgia" panose="02040502050405020303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16834" y="4057069"/>
            <a:ext cx="2383736" cy="1341225"/>
            <a:chOff x="0" y="0"/>
            <a:chExt cx="3178315" cy="17883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78302" cy="1788287"/>
            </a:xfrm>
            <a:custGeom>
              <a:avLst/>
              <a:gdLst/>
              <a:ahLst/>
              <a:cxnLst/>
              <a:rect l="l" t="t" r="r" b="b"/>
              <a:pathLst>
                <a:path w="3178302" h="1788287">
                  <a:moveTo>
                    <a:pt x="0" y="0"/>
                  </a:moveTo>
                  <a:lnTo>
                    <a:pt x="3178302" y="0"/>
                  </a:lnTo>
                  <a:lnTo>
                    <a:pt x="3178302" y="1788287"/>
                  </a:lnTo>
                  <a:lnTo>
                    <a:pt x="0" y="1788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716024"/>
            <a:ext cx="9144000" cy="5141976"/>
            <a:chOff x="0" y="0"/>
            <a:chExt cx="12192000" cy="68559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92000" cy="6855968"/>
            </a:xfrm>
            <a:custGeom>
              <a:avLst/>
              <a:gdLst/>
              <a:ahLst/>
              <a:cxnLst/>
              <a:rect l="l" t="t" r="r" b="b"/>
              <a:pathLst>
                <a:path w="12192000" h="6855968">
                  <a:moveTo>
                    <a:pt x="0" y="0"/>
                  </a:moveTo>
                  <a:lnTo>
                    <a:pt x="12192000" y="0"/>
                  </a:lnTo>
                  <a:lnTo>
                    <a:pt x="12192000" y="6855968"/>
                  </a:lnTo>
                  <a:lnTo>
                    <a:pt x="0" y="6855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50" r="-449" b="-800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1736065"/>
            <a:ext cx="9144000" cy="5121935"/>
            <a:chOff x="0" y="0"/>
            <a:chExt cx="9144000" cy="51219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44000" cy="5121910"/>
            </a:xfrm>
            <a:custGeom>
              <a:avLst/>
              <a:gdLst/>
              <a:ahLst/>
              <a:cxnLst/>
              <a:rect l="l" t="t" r="r" b="b"/>
              <a:pathLst>
                <a:path w="9144000" h="5121910">
                  <a:moveTo>
                    <a:pt x="0" y="5121910"/>
                  </a:moveTo>
                  <a:lnTo>
                    <a:pt x="9144000" y="5121910"/>
                  </a:lnTo>
                  <a:lnTo>
                    <a:pt x="914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D9C7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72657" y="2273640"/>
            <a:ext cx="4369365" cy="4026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6"/>
              </a:lnSpc>
            </a:pP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Vom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Abfall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zum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Wohlbefinden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Unsere</a:t>
            </a:r>
            <a:r>
              <a:rPr lang="en-US" sz="200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interaktiven</a:t>
            </a:r>
            <a:r>
              <a:rPr lang="en-US" sz="200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Workshops</a:t>
            </a:r>
          </a:p>
          <a:p>
            <a:pPr algn="l">
              <a:lnSpc>
                <a:spcPts val="1916"/>
              </a:lnSpc>
            </a:pPr>
            <a:endParaRPr lang="en-US" sz="1596" b="1" spc="1" dirty="0">
              <a:solidFill>
                <a:srgbClr val="7A4B1D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1916"/>
              </a:lnSpc>
            </a:pPr>
            <a:r>
              <a:rPr lang="en-US" sz="1596" b="1" spc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Upcycling-Kunst: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Verwandelt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Plastikabfall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individuelle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Schlüsselanhänger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aus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„Müll“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wird</a:t>
            </a:r>
            <a:r>
              <a:rPr lang="en-US" sz="1596" spc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</a:t>
            </a:r>
            <a:r>
              <a:rPr lang="en-US" sz="1596" spc="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spc="1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Schatz.</a:t>
            </a:r>
          </a:p>
          <a:p>
            <a:pPr algn="l">
              <a:lnSpc>
                <a:spcPts val="1916"/>
              </a:lnSpc>
            </a:pPr>
            <a:endParaRPr lang="en-US" sz="1596" spc="1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1919"/>
              </a:lnSpc>
            </a:pP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Achtsame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Kalligrafie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So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die</a:t>
            </a:r>
          </a:p>
          <a:p>
            <a:pPr>
              <a:lnSpc>
                <a:spcPts val="1919"/>
              </a:lnSpc>
            </a:pP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Tinte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auf dem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Wasserpapierverschwindet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stellen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wir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uns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vor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dass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auch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unser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Abfall – und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unsere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Sorgen –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aus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der Welt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verschwinden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>
              <a:lnSpc>
                <a:spcPts val="1919"/>
              </a:lnSpc>
            </a:pPr>
            <a:endParaRPr lang="en-US" sz="1596" dirty="0">
              <a:solidFill>
                <a:srgbClr val="7A4B1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1919"/>
              </a:lnSpc>
            </a:pP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Die </a:t>
            </a:r>
            <a:r>
              <a:rPr lang="en-US" sz="1596" b="1" dirty="0" err="1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Plastikjagd</a:t>
            </a:r>
            <a:r>
              <a:rPr lang="en-US" sz="1596" b="1" dirty="0">
                <a:solidFill>
                  <a:srgbClr val="7A4B1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Eine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praktische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Aufräumaktion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gefolgt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vom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96" dirty="0" err="1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gemeinsamen</a:t>
            </a:r>
            <a:r>
              <a:rPr lang="en-US" sz="1596" dirty="0">
                <a:solidFill>
                  <a:srgbClr val="7A4B1D"/>
                </a:solidFill>
                <a:latin typeface="Open Sans"/>
                <a:ea typeface="Open Sans"/>
                <a:cs typeface="Open Sans"/>
                <a:sym typeface="Open Sans"/>
              </a:rPr>
              <a:t> LPH-Lied.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2476" y="831542"/>
            <a:ext cx="87287" cy="48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sz="2796" i="1">
                <a:solidFill>
                  <a:srgbClr val="7A4B1D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 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BFD82180-0F77-2377-E07C-7965FC07ABF9}"/>
              </a:ext>
            </a:extLst>
          </p:cNvPr>
          <p:cNvSpPr>
            <a:spLocks noGrp="1"/>
          </p:cNvSpPr>
          <p:nvPr/>
        </p:nvSpPr>
        <p:spPr>
          <a:xfrm>
            <a:off x="575891" y="481583"/>
            <a:ext cx="6724073" cy="928393"/>
          </a:xfrm>
          <a:prstGeom prst="rect">
            <a:avLst/>
          </a:prstGeom>
        </p:spPr>
        <p:txBody>
          <a:bodyPr wrap="square" lIns="0" tIns="0">
            <a:noAutofit/>
          </a:bodyPr>
          <a:lstStyle>
            <a:lvl1pPr marL="0" indent="0" algn="l" defTabSz="457189">
              <a:spcBef>
                <a:spcPct val="20000"/>
              </a:spcBef>
              <a:buFontTx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32" indent="-285744" algn="l" defTabSz="457189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2971" indent="-228594" algn="l" defTabSz="457189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566" indent="0" algn="l" defTabSz="457189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349" indent="-228594" algn="l" defTabSz="457189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537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726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8914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103" indent="-228594" algn="l" defTabSz="457189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400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8. Eine </a:t>
            </a:r>
            <a:r>
              <a:rPr sz="2400" dirty="0" err="1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grünere</a:t>
            </a:r>
            <a:r>
              <a:rPr sz="2400" dirty="0">
                <a:solidFill>
                  <a:srgbClr val="7A4B1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Welt</a:t>
            </a:r>
            <a:br>
              <a:rPr dirty="0"/>
            </a:br>
            <a:r>
              <a:rPr b="0" i="1" dirty="0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für </a:t>
            </a:r>
            <a:r>
              <a:rPr b="0" i="1" dirty="0" err="1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ein</a:t>
            </a:r>
            <a:r>
              <a:rPr b="0" i="1" dirty="0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 </a:t>
            </a:r>
            <a:r>
              <a:rPr b="0" i="1" dirty="0" err="1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gesünderes</a:t>
            </a:r>
            <a:r>
              <a:rPr b="0" i="1" dirty="0">
                <a:solidFill>
                  <a:srgbClr val="7A4B1D"/>
                </a:solidFill>
                <a:latin typeface="Georgia"/>
                <a:ea typeface="Georgia"/>
                <a:cs typeface="Georgia"/>
              </a:rPr>
              <a:t> Leben</a:t>
            </a:r>
          </a:p>
        </p:txBody>
      </p:sp>
      <p:pic>
        <p:nvPicPr>
          <p:cNvPr id="19" name="Afbeelding 6">
            <a:extLst>
              <a:ext uri="{FF2B5EF4-FFF2-40B4-BE49-F238E27FC236}">
                <a16:creationId xmlns:a16="http://schemas.microsoft.com/office/drawing/2014/main" id="{5B691721-D0EE-A31B-AA65-5ACA6CCE1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690" y="2800928"/>
            <a:ext cx="4068309" cy="305123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20">
            <a:extLst>
              <a:ext uri="{FF2B5EF4-FFF2-40B4-BE49-F238E27FC236}">
                <a16:creationId xmlns:a16="http://schemas.microsoft.com/office/drawing/2014/main" id="{BF4A8B90-F5F4-2B38-5132-239864506368}"/>
              </a:ext>
            </a:extLst>
          </p:cNvPr>
          <p:cNvSpPr>
            <a:spLocks noGrp="1"/>
          </p:cNvSpPr>
          <p:nvPr/>
        </p:nvSpPr>
        <p:spPr>
          <a:xfrm>
            <a:off x="0" y="1952624"/>
            <a:ext cx="9144000" cy="4905375"/>
          </a:xfrm>
          <a:prstGeom prst="rect">
            <a:avLst/>
          </a:prstGeom>
          <a:solidFill>
            <a:srgbClr val="949B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grpSp>
        <p:nvGrpSpPr>
          <p:cNvPr id="6" name="Group 6"/>
          <p:cNvGrpSpPr/>
          <p:nvPr/>
        </p:nvGrpSpPr>
        <p:grpSpPr>
          <a:xfrm rot="-1266480">
            <a:off x="2535736" y="4326474"/>
            <a:ext cx="5808859" cy="3262703"/>
            <a:chOff x="0" y="0"/>
            <a:chExt cx="7745146" cy="43502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745222" cy="4350258"/>
            </a:xfrm>
            <a:custGeom>
              <a:avLst/>
              <a:gdLst/>
              <a:ahLst/>
              <a:cxnLst/>
              <a:rect l="l" t="t" r="r" b="b"/>
              <a:pathLst>
                <a:path w="7745222" h="4350258">
                  <a:moveTo>
                    <a:pt x="7713345" y="0"/>
                  </a:moveTo>
                  <a:lnTo>
                    <a:pt x="5720207" y="14605"/>
                  </a:lnTo>
                  <a:lnTo>
                    <a:pt x="0" y="56515"/>
                  </a:lnTo>
                  <a:lnTo>
                    <a:pt x="12954" y="1822577"/>
                  </a:lnTo>
                  <a:lnTo>
                    <a:pt x="14097" y="1972183"/>
                  </a:lnTo>
                  <a:lnTo>
                    <a:pt x="6174486" y="4350258"/>
                  </a:lnTo>
                  <a:lnTo>
                    <a:pt x="7745222" y="4338701"/>
                  </a:lnTo>
                  <a:lnTo>
                    <a:pt x="7742301" y="3937889"/>
                  </a:lnTo>
                  <a:lnTo>
                    <a:pt x="7713345" y="0"/>
                  </a:lnTo>
                  <a:close/>
                </a:path>
              </a:pathLst>
            </a:custGeom>
            <a:blipFill>
              <a:blip r:embed="rId2"/>
              <a:stretch>
                <a:fillRect b="-1034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67916" y="318907"/>
            <a:ext cx="2131381" cy="602066"/>
            <a:chOff x="0" y="0"/>
            <a:chExt cx="2841841" cy="8027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41879" cy="802767"/>
            </a:xfrm>
            <a:custGeom>
              <a:avLst/>
              <a:gdLst/>
              <a:ahLst/>
              <a:cxnLst/>
              <a:rect l="l" t="t" r="r" b="b"/>
              <a:pathLst>
                <a:path w="2841879" h="802767">
                  <a:moveTo>
                    <a:pt x="0" y="0"/>
                  </a:moveTo>
                  <a:lnTo>
                    <a:pt x="2841879" y="0"/>
                  </a:lnTo>
                  <a:lnTo>
                    <a:pt x="2841879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" r="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32561" y="2345411"/>
            <a:ext cx="4862761" cy="3356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5"/>
              </a:lnSpc>
            </a:pP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Wichtigste</a:t>
            </a: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Erkenntnisse</a:t>
            </a:r>
            <a:r>
              <a:rPr lang="en-US" sz="200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&amp; </a:t>
            </a:r>
            <a:r>
              <a:rPr lang="en-US" sz="2004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Reflexion</a:t>
            </a:r>
            <a:endParaRPr lang="en-US" sz="2004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98891" y="3040579"/>
            <a:ext cx="4447537" cy="3284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Highlights: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Welche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Momente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der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heutigen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Einheit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haben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dich am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meisten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beeindruckt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? </a:t>
            </a:r>
            <a:r>
              <a: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Neue </a:t>
            </a:r>
            <a:r>
              <a:rPr lang="en-US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Erkenntnisse</a:t>
            </a:r>
            <a:r>
              <a: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: 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Was hast du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heute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gelernt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, das dich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überrascht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hat?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Zentrale</a:t>
            </a:r>
            <a:r>
              <a: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Begriffe</a:t>
            </a:r>
            <a:r>
              <a: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: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Welche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drei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Begriffe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oder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Konzepte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sind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dir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besonders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aufgefallen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?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Dein </a:t>
            </a:r>
            <a:r>
              <a:rPr lang="en-US" sz="16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Beitrag</a:t>
            </a:r>
            <a:r>
              <a: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: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Welchen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konkreten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Schritt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wirst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du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heute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unternehmen</a:t>
            </a:r>
            <a:r>
              <a:rPr lang="en-US" sz="16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0004" y="751132"/>
            <a:ext cx="1800711" cy="41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9. </a:t>
            </a:r>
            <a:r>
              <a:rPr lang="en-US" sz="2400" b="1" dirty="0" err="1">
                <a:solidFill>
                  <a:srgbClr val="949B7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Reflexion</a:t>
            </a:r>
            <a:endParaRPr lang="en-US" sz="2400" b="1" dirty="0">
              <a:solidFill>
                <a:srgbClr val="949B7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22" name="Picture 6">
            <a:extLst>
              <a:ext uri="{FF2B5EF4-FFF2-40B4-BE49-F238E27FC236}">
                <a16:creationId xmlns:a16="http://schemas.microsoft.com/office/drawing/2014/main" id="{87962F59-5764-FEAE-B95B-1E175C661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474" y="1952626"/>
            <a:ext cx="2789331" cy="4905374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779340">
            <a:off x="4021893" y="4751080"/>
            <a:ext cx="4341104" cy="2441277"/>
            <a:chOff x="0" y="0"/>
            <a:chExt cx="5788139" cy="32550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788152" cy="3255010"/>
            </a:xfrm>
            <a:custGeom>
              <a:avLst/>
              <a:gdLst/>
              <a:ahLst/>
              <a:cxnLst/>
              <a:rect l="l" t="t" r="r" b="b"/>
              <a:pathLst>
                <a:path w="5788152" h="3255010">
                  <a:moveTo>
                    <a:pt x="3556" y="0"/>
                  </a:moveTo>
                  <a:lnTo>
                    <a:pt x="2667" y="808355"/>
                  </a:lnTo>
                  <a:lnTo>
                    <a:pt x="0" y="3253867"/>
                  </a:lnTo>
                  <a:lnTo>
                    <a:pt x="1096010" y="3255010"/>
                  </a:lnTo>
                  <a:lnTo>
                    <a:pt x="5785866" y="2173224"/>
                  </a:lnTo>
                  <a:lnTo>
                    <a:pt x="5786628" y="1450848"/>
                  </a:lnTo>
                  <a:lnTo>
                    <a:pt x="5787517" y="634746"/>
                  </a:lnTo>
                  <a:lnTo>
                    <a:pt x="5788152" y="6223"/>
                  </a:lnTo>
                  <a:lnTo>
                    <a:pt x="3556" y="0"/>
                  </a:lnTo>
                  <a:close/>
                </a:path>
              </a:pathLst>
            </a:custGeom>
            <a:blipFill>
              <a:blip r:embed="rId5"/>
              <a:stretch>
                <a:fillRect b="-15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1128</Words>
  <Application>Microsoft Macintosh PowerPoint</Application>
  <PresentationFormat>Diavoorstelling (4:3)</PresentationFormat>
  <Paragraphs>137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8" baseType="lpstr">
      <vt:lpstr>Georgia Italics</vt:lpstr>
      <vt:lpstr>Calibri</vt:lpstr>
      <vt:lpstr>Open Sans</vt:lpstr>
      <vt:lpstr>Georgia</vt:lpstr>
      <vt:lpstr>Open Sans Bold</vt:lpstr>
      <vt:lpstr>Open Sans Italics</vt:lpstr>
      <vt:lpstr>Open Sans Bold Italics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Nachhaltige_Bildung_Love_Peace_Harmony_DE.pdf</dc:title>
  <dc:creator>Elisabeth Koch</dc:creator>
  <cp:lastModifiedBy>Imre de Groot</cp:lastModifiedBy>
  <cp:revision>2</cp:revision>
  <dcterms:created xsi:type="dcterms:W3CDTF">2006-08-16T00:00:00Z</dcterms:created>
  <dcterms:modified xsi:type="dcterms:W3CDTF">2026-09-16T12:44:20Z</dcterms:modified>
  <dc:identifier>DAHUx4WH5Ck</dc:identifier>
</cp:coreProperties>
</file>